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74" r:id="rId4"/>
    <p:sldId id="290" r:id="rId5"/>
    <p:sldId id="277" r:id="rId6"/>
    <p:sldId id="280" r:id="rId7"/>
    <p:sldId id="279" r:id="rId8"/>
    <p:sldId id="288" r:id="rId9"/>
    <p:sldId id="289" r:id="rId10"/>
    <p:sldId id="281" r:id="rId11"/>
    <p:sldId id="284" r:id="rId12"/>
    <p:sldId id="285" r:id="rId13"/>
    <p:sldId id="283" r:id="rId14"/>
    <p:sldId id="286" r:id="rId15"/>
    <p:sldId id="287" r:id="rId16"/>
    <p:sldId id="271" r:id="rId17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45B"/>
    <a:srgbClr val="EF4D2D"/>
    <a:srgbClr val="FF741F"/>
    <a:srgbClr val="5E3C78"/>
    <a:srgbClr val="FCA532"/>
    <a:srgbClr val="E4DF7C"/>
    <a:srgbClr val="C63710"/>
    <a:srgbClr val="FFFFFF"/>
    <a:srgbClr val="ACC9D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D63A7-569B-41A3-B392-D202D1506631}" v="2" dt="2020-11-14T15:36:59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256" autoAdjust="0"/>
  </p:normalViewPr>
  <p:slideViewPr>
    <p:cSldViewPr snapToGrid="0">
      <p:cViewPr varScale="1">
        <p:scale>
          <a:sx n="128" d="100"/>
          <a:sy n="128" d="100"/>
        </p:scale>
        <p:origin x="30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409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ffice2016L0007" userId="5ad92799-1bfc-4d97-a1f6-214c533ea24c" providerId="ADAL" clId="{342D63A7-569B-41A3-B392-D202D1506631}"/>
    <pc:docChg chg="undo redo custSel addSld delSld modMainMaster">
      <pc:chgData name="Office2016L0007" userId="5ad92799-1bfc-4d97-a1f6-214c533ea24c" providerId="ADAL" clId="{342D63A7-569B-41A3-B392-D202D1506631}" dt="2020-11-14T15:53:56.541" v="149" actId="14100"/>
      <pc:docMkLst>
        <pc:docMk/>
      </pc:docMkLst>
      <pc:sldChg chg="del">
        <pc:chgData name="Office2016L0007" userId="5ad92799-1bfc-4d97-a1f6-214c533ea24c" providerId="ADAL" clId="{342D63A7-569B-41A3-B392-D202D1506631}" dt="2020-11-14T15:52:27.287" v="138" actId="2696"/>
        <pc:sldMkLst>
          <pc:docMk/>
          <pc:sldMk cId="1257591205" sldId="257"/>
        </pc:sldMkLst>
      </pc:sldChg>
      <pc:sldChg chg="new">
        <pc:chgData name="Office2016L0007" userId="5ad92799-1bfc-4d97-a1f6-214c533ea24c" providerId="ADAL" clId="{342D63A7-569B-41A3-B392-D202D1506631}" dt="2020-11-14T15:38:52.231" v="9" actId="680"/>
        <pc:sldMkLst>
          <pc:docMk/>
          <pc:sldMk cId="2613314900" sldId="258"/>
        </pc:sldMkLst>
      </pc:sldChg>
      <pc:sldMasterChg chg="modSp mod modSldLayout">
        <pc:chgData name="Office2016L0007" userId="5ad92799-1bfc-4d97-a1f6-214c533ea24c" providerId="ADAL" clId="{342D63A7-569B-41A3-B392-D202D1506631}" dt="2020-11-14T15:53:56.541" v="149" actId="14100"/>
        <pc:sldMasterMkLst>
          <pc:docMk/>
          <pc:sldMasterMk cId="1333614463" sldId="2147483648"/>
        </pc:sldMasterMkLst>
        <pc:spChg chg="mod">
          <ac:chgData name="Office2016L0007" userId="5ad92799-1bfc-4d97-a1f6-214c533ea24c" providerId="ADAL" clId="{342D63A7-569B-41A3-B392-D202D1506631}" dt="2020-11-14T15:53:56.541" v="149" actId="14100"/>
          <ac:spMkLst>
            <pc:docMk/>
            <pc:sldMasterMk cId="1333614463" sldId="2147483648"/>
            <ac:spMk id="2" creationId="{C4E95853-5114-43FB-BAC9-2BF36AF533AB}"/>
          </ac:spMkLst>
        </pc:spChg>
        <pc:spChg chg="mod">
          <ac:chgData name="Office2016L0007" userId="5ad92799-1bfc-4d97-a1f6-214c533ea24c" providerId="ADAL" clId="{342D63A7-569B-41A3-B392-D202D1506631}" dt="2020-11-14T15:37:06.689" v="8" actId="207"/>
          <ac:spMkLst>
            <pc:docMk/>
            <pc:sldMasterMk cId="1333614463" sldId="2147483648"/>
            <ac:spMk id="16" creationId="{C259A465-B825-47AC-B747-158DFC5C890A}"/>
          </ac:spMkLst>
        </pc:spChg>
        <pc:cxnChg chg="mod">
          <ac:chgData name="Office2016L0007" userId="5ad92799-1bfc-4d97-a1f6-214c533ea24c" providerId="ADAL" clId="{342D63A7-569B-41A3-B392-D202D1506631}" dt="2020-11-14T15:44:54.620" v="137" actId="1037"/>
          <ac:cxnSpMkLst>
            <pc:docMk/>
            <pc:sldMasterMk cId="1333614463" sldId="2147483648"/>
            <ac:cxnSpMk id="21" creationId="{B9CA3AF6-072B-4937-BD23-3BF527B2C5C9}"/>
          </ac:cxnSpMkLst>
        </pc:cxnChg>
        <pc:sldLayoutChg chg="delSp mod">
          <pc:chgData name="Office2016L0007" userId="5ad92799-1bfc-4d97-a1f6-214c533ea24c" providerId="ADAL" clId="{342D63A7-569B-41A3-B392-D202D1506631}" dt="2020-11-14T15:39:08.395" v="10" actId="21"/>
          <pc:sldLayoutMkLst>
            <pc:docMk/>
            <pc:sldMasterMk cId="1333614463" sldId="2147483648"/>
            <pc:sldLayoutMk cId="1084779154" sldId="2147483649"/>
          </pc:sldLayoutMkLst>
          <pc:graphicFrameChg chg="del">
            <ac:chgData name="Office2016L0007" userId="5ad92799-1bfc-4d97-a1f6-214c533ea24c" providerId="ADAL" clId="{342D63A7-569B-41A3-B392-D202D1506631}" dt="2020-11-14T15:39:08.395" v="10" actId="21"/>
            <ac:graphicFrameMkLst>
              <pc:docMk/>
              <pc:sldMasterMk cId="1333614463" sldId="2147483648"/>
              <pc:sldLayoutMk cId="1084779154" sldId="2147483649"/>
              <ac:graphicFrameMk id="8" creationId="{FA020219-1229-41AC-8EC5-32233B34A62F}"/>
            </ac:graphicFrameMkLst>
          </pc:graphicFrameChg>
        </pc:sldLayoutChg>
        <pc:sldLayoutChg chg="modSp mod">
          <pc:chgData name="Office2016L0007" userId="5ad92799-1bfc-4d97-a1f6-214c533ea24c" providerId="ADAL" clId="{342D63A7-569B-41A3-B392-D202D1506631}" dt="2020-11-14T15:52:57.152" v="139" actId="14100"/>
          <pc:sldLayoutMkLst>
            <pc:docMk/>
            <pc:sldMasterMk cId="1333614463" sldId="2147483648"/>
            <pc:sldLayoutMk cId="1619699045" sldId="2147483650"/>
          </pc:sldLayoutMkLst>
          <pc:spChg chg="mod">
            <ac:chgData name="Office2016L0007" userId="5ad92799-1bfc-4d97-a1f6-214c533ea24c" providerId="ADAL" clId="{342D63A7-569B-41A3-B392-D202D1506631}" dt="2020-11-14T15:52:57.152" v="139" actId="14100"/>
            <ac:spMkLst>
              <pc:docMk/>
              <pc:sldMasterMk cId="1333614463" sldId="2147483648"/>
              <pc:sldLayoutMk cId="1619699045" sldId="2147483650"/>
              <ac:spMk id="2" creationId="{54629493-44C1-4C1B-99A2-B1CE558D7C3B}"/>
            </ac:spMkLst>
          </pc:spChg>
        </pc:sldLayoutChg>
        <pc:sldLayoutChg chg="modSp mod">
          <pc:chgData name="Office2016L0007" userId="5ad92799-1bfc-4d97-a1f6-214c533ea24c" providerId="ADAL" clId="{342D63A7-569B-41A3-B392-D202D1506631}" dt="2020-11-14T15:53:04.836" v="140" actId="14100"/>
          <pc:sldLayoutMkLst>
            <pc:docMk/>
            <pc:sldMasterMk cId="1333614463" sldId="2147483648"/>
            <pc:sldLayoutMk cId="1013436356" sldId="2147483652"/>
          </pc:sldLayoutMkLst>
          <pc:spChg chg="mod">
            <ac:chgData name="Office2016L0007" userId="5ad92799-1bfc-4d97-a1f6-214c533ea24c" providerId="ADAL" clId="{342D63A7-569B-41A3-B392-D202D1506631}" dt="2020-11-14T15:53:04.836" v="140" actId="14100"/>
            <ac:spMkLst>
              <pc:docMk/>
              <pc:sldMasterMk cId="1333614463" sldId="2147483648"/>
              <pc:sldLayoutMk cId="1013436356" sldId="2147483652"/>
              <ac:spMk id="2" creationId="{956ADBB4-7463-4D39-BF45-391C0144F55B}"/>
            </ac:spMkLst>
          </pc:spChg>
        </pc:sldLayoutChg>
        <pc:sldLayoutChg chg="modSp mod">
          <pc:chgData name="Office2016L0007" userId="5ad92799-1bfc-4d97-a1f6-214c533ea24c" providerId="ADAL" clId="{342D63A7-569B-41A3-B392-D202D1506631}" dt="2020-11-14T15:53:08.481" v="141" actId="14100"/>
          <pc:sldLayoutMkLst>
            <pc:docMk/>
            <pc:sldMasterMk cId="1333614463" sldId="2147483648"/>
            <pc:sldLayoutMk cId="404128995" sldId="2147483653"/>
          </pc:sldLayoutMkLst>
          <pc:spChg chg="mod">
            <ac:chgData name="Office2016L0007" userId="5ad92799-1bfc-4d97-a1f6-214c533ea24c" providerId="ADAL" clId="{342D63A7-569B-41A3-B392-D202D1506631}" dt="2020-11-14T15:53:08.481" v="141" actId="14100"/>
            <ac:spMkLst>
              <pc:docMk/>
              <pc:sldMasterMk cId="1333614463" sldId="2147483648"/>
              <pc:sldLayoutMk cId="404128995" sldId="2147483653"/>
              <ac:spMk id="2" creationId="{B7AF59D3-59FF-4BD2-9CE6-A9FDFC43E42E}"/>
            </ac:spMkLst>
          </pc:spChg>
        </pc:sldLayoutChg>
        <pc:sldLayoutChg chg="modSp mod">
          <pc:chgData name="Office2016L0007" userId="5ad92799-1bfc-4d97-a1f6-214c533ea24c" providerId="ADAL" clId="{342D63A7-569B-41A3-B392-D202D1506631}" dt="2020-11-14T15:53:12.092" v="142" actId="14100"/>
          <pc:sldLayoutMkLst>
            <pc:docMk/>
            <pc:sldMasterMk cId="1333614463" sldId="2147483648"/>
            <pc:sldLayoutMk cId="3569965078" sldId="2147483654"/>
          </pc:sldLayoutMkLst>
          <pc:spChg chg="mod">
            <ac:chgData name="Office2016L0007" userId="5ad92799-1bfc-4d97-a1f6-214c533ea24c" providerId="ADAL" clId="{342D63A7-569B-41A3-B392-D202D1506631}" dt="2020-11-14T15:53:12.092" v="142" actId="14100"/>
            <ac:spMkLst>
              <pc:docMk/>
              <pc:sldMasterMk cId="1333614463" sldId="2147483648"/>
              <pc:sldLayoutMk cId="3569965078" sldId="2147483654"/>
              <ac:spMk id="2" creationId="{78652568-DE7F-4714-8C34-DE0BC16B5A31}"/>
            </ac:spMkLst>
          </pc:spChg>
        </pc:sldLayoutChg>
        <pc:sldLayoutChg chg="modSp mod">
          <pc:chgData name="Office2016L0007" userId="5ad92799-1bfc-4d97-a1f6-214c533ea24c" providerId="ADAL" clId="{342D63A7-569B-41A3-B392-D202D1506631}" dt="2020-11-14T15:53:17.841" v="143" actId="14100"/>
          <pc:sldLayoutMkLst>
            <pc:docMk/>
            <pc:sldMasterMk cId="1333614463" sldId="2147483648"/>
            <pc:sldLayoutMk cId="1285535696" sldId="2147483656"/>
          </pc:sldLayoutMkLst>
          <pc:spChg chg="mod">
            <ac:chgData name="Office2016L0007" userId="5ad92799-1bfc-4d97-a1f6-214c533ea24c" providerId="ADAL" clId="{342D63A7-569B-41A3-B392-D202D1506631}" dt="2020-11-14T15:53:17.841" v="143" actId="14100"/>
            <ac:spMkLst>
              <pc:docMk/>
              <pc:sldMasterMk cId="1333614463" sldId="2147483648"/>
              <pc:sldLayoutMk cId="1285535696" sldId="2147483656"/>
              <ac:spMk id="2" creationId="{0BEA50D9-58B7-4CD2-8446-D3FB78EF711A}"/>
            </ac:spMkLst>
          </pc:spChg>
        </pc:sldLayoutChg>
        <pc:sldLayoutChg chg="modSp mod">
          <pc:chgData name="Office2016L0007" userId="5ad92799-1bfc-4d97-a1f6-214c533ea24c" providerId="ADAL" clId="{342D63A7-569B-41A3-B392-D202D1506631}" dt="2020-11-14T15:53:22.790" v="144" actId="14100"/>
          <pc:sldLayoutMkLst>
            <pc:docMk/>
            <pc:sldMasterMk cId="1333614463" sldId="2147483648"/>
            <pc:sldLayoutMk cId="3025018269" sldId="2147483657"/>
          </pc:sldLayoutMkLst>
          <pc:spChg chg="mod">
            <ac:chgData name="Office2016L0007" userId="5ad92799-1bfc-4d97-a1f6-214c533ea24c" providerId="ADAL" clId="{342D63A7-569B-41A3-B392-D202D1506631}" dt="2020-11-14T15:53:22.790" v="144" actId="14100"/>
            <ac:spMkLst>
              <pc:docMk/>
              <pc:sldMasterMk cId="1333614463" sldId="2147483648"/>
              <pc:sldLayoutMk cId="3025018269" sldId="2147483657"/>
              <ac:spMk id="2" creationId="{E681B1C6-6353-4EDE-B1C5-E8E16CF0A0BF}"/>
            </ac:spMkLst>
          </pc:spChg>
        </pc:sldLayoutChg>
        <pc:sldLayoutChg chg="modSp mod">
          <pc:chgData name="Office2016L0007" userId="5ad92799-1bfc-4d97-a1f6-214c533ea24c" providerId="ADAL" clId="{342D63A7-569B-41A3-B392-D202D1506631}" dt="2020-11-14T15:53:41.376" v="148" actId="14100"/>
          <pc:sldLayoutMkLst>
            <pc:docMk/>
            <pc:sldMasterMk cId="1333614463" sldId="2147483648"/>
            <pc:sldLayoutMk cId="3418031577" sldId="2147483658"/>
          </pc:sldLayoutMkLst>
          <pc:spChg chg="mod">
            <ac:chgData name="Office2016L0007" userId="5ad92799-1bfc-4d97-a1f6-214c533ea24c" providerId="ADAL" clId="{342D63A7-569B-41A3-B392-D202D1506631}" dt="2020-11-14T15:53:41.376" v="148" actId="14100"/>
            <ac:spMkLst>
              <pc:docMk/>
              <pc:sldMasterMk cId="1333614463" sldId="2147483648"/>
              <pc:sldLayoutMk cId="3418031577" sldId="2147483658"/>
              <ac:spMk id="2" creationId="{D68A04A7-1D8B-494F-8CA5-3BA3E3A540E0}"/>
            </ac:spMkLst>
          </pc:spChg>
        </pc:sldLayoutChg>
        <pc:sldLayoutChg chg="modSp mod">
          <pc:chgData name="Office2016L0007" userId="5ad92799-1bfc-4d97-a1f6-214c533ea24c" providerId="ADAL" clId="{342D63A7-569B-41A3-B392-D202D1506631}" dt="2020-11-14T15:53:32.725" v="147" actId="14100"/>
          <pc:sldLayoutMkLst>
            <pc:docMk/>
            <pc:sldMasterMk cId="1333614463" sldId="2147483648"/>
            <pc:sldLayoutMk cId="704979361" sldId="2147483659"/>
          </pc:sldLayoutMkLst>
          <pc:spChg chg="mod">
            <ac:chgData name="Office2016L0007" userId="5ad92799-1bfc-4d97-a1f6-214c533ea24c" providerId="ADAL" clId="{342D63A7-569B-41A3-B392-D202D1506631}" dt="2020-11-14T15:53:32.725" v="147" actId="14100"/>
            <ac:spMkLst>
              <pc:docMk/>
              <pc:sldMasterMk cId="1333614463" sldId="2147483648"/>
              <pc:sldLayoutMk cId="704979361" sldId="2147483659"/>
              <ac:spMk id="2" creationId="{D12C44A1-35AC-4259-AC2A-90978006BFD6}"/>
            </ac:spMkLst>
          </pc:spChg>
          <pc:spChg chg="mod">
            <ac:chgData name="Office2016L0007" userId="5ad92799-1bfc-4d97-a1f6-214c533ea24c" providerId="ADAL" clId="{342D63A7-569B-41A3-B392-D202D1506631}" dt="2020-11-14T15:53:30.419" v="146" actId="14100"/>
            <ac:spMkLst>
              <pc:docMk/>
              <pc:sldMasterMk cId="1333614463" sldId="2147483648"/>
              <pc:sldLayoutMk cId="704979361" sldId="2147483659"/>
              <ac:spMk id="3" creationId="{72B0C704-4424-46F8-A537-480AE92D77CA}"/>
            </ac:spMkLst>
          </pc:spChg>
        </pc:sldLayoutChg>
      </pc:sldMasterChg>
    </pc:docChg>
  </pc:docChgLst>
  <pc:docChgLst>
    <pc:chgData name="Office2016L0007" userId="5ad92799-1bfc-4d97-a1f6-214c533ea24c" providerId="ADAL" clId="{1B86F5E7-7B67-486F-867D-078A1F3AF630}"/>
    <pc:docChg chg="modSld modMainMaster">
      <pc:chgData name="Office2016L0007" userId="5ad92799-1bfc-4d97-a1f6-214c533ea24c" providerId="ADAL" clId="{1B86F5E7-7B67-486F-867D-078A1F3AF630}" dt="2020-10-19T18:34:53.559" v="1"/>
      <pc:docMkLst>
        <pc:docMk/>
      </pc:docMkLst>
      <pc:sldChg chg="modSp mod">
        <pc:chgData name="Office2016L0007" userId="5ad92799-1bfc-4d97-a1f6-214c533ea24c" providerId="ADAL" clId="{1B86F5E7-7B67-486F-867D-078A1F3AF630}" dt="2020-10-19T18:34:53.559" v="1"/>
        <pc:sldMkLst>
          <pc:docMk/>
          <pc:sldMk cId="3103768190" sldId="256"/>
        </pc:sldMkLst>
        <pc:spChg chg="mod">
          <ac:chgData name="Office2016L0007" userId="5ad92799-1bfc-4d97-a1f6-214c533ea24c" providerId="ADAL" clId="{1B86F5E7-7B67-486F-867D-078A1F3AF630}" dt="2020-10-19T18:34:53.559" v="1"/>
          <ac:spMkLst>
            <pc:docMk/>
            <pc:sldMk cId="3103768190" sldId="256"/>
            <ac:spMk id="2" creationId="{05C900D9-C48F-4ECB-9679-D94025641CCA}"/>
          </ac:spMkLst>
        </pc:spChg>
      </pc:sldChg>
      <pc:sldMasterChg chg="modSldLayout">
        <pc:chgData name="Office2016L0007" userId="5ad92799-1bfc-4d97-a1f6-214c533ea24c" providerId="ADAL" clId="{1B86F5E7-7B67-486F-867D-078A1F3AF630}" dt="2020-10-19T18:31:36.838" v="0" actId="22"/>
        <pc:sldMasterMkLst>
          <pc:docMk/>
          <pc:sldMasterMk cId="1333614463" sldId="2147483648"/>
        </pc:sldMasterMkLst>
        <pc:sldLayoutChg chg="addSp mod">
          <pc:chgData name="Office2016L0007" userId="5ad92799-1bfc-4d97-a1f6-214c533ea24c" providerId="ADAL" clId="{1B86F5E7-7B67-486F-867D-078A1F3AF630}" dt="2020-10-19T18:31:36.838" v="0" actId="22"/>
          <pc:sldLayoutMkLst>
            <pc:docMk/>
            <pc:sldMasterMk cId="1333614463" sldId="2147483648"/>
            <pc:sldLayoutMk cId="1084779154" sldId="2147483649"/>
          </pc:sldLayoutMkLst>
          <pc:graphicFrameChg chg="add">
            <ac:chgData name="Office2016L0007" userId="5ad92799-1bfc-4d97-a1f6-214c533ea24c" providerId="ADAL" clId="{1B86F5E7-7B67-486F-867D-078A1F3AF630}" dt="2020-10-19T18:31:36.838" v="0" actId="22"/>
            <ac:graphicFrameMkLst>
              <pc:docMk/>
              <pc:sldMasterMk cId="1333614463" sldId="2147483648"/>
              <pc:sldLayoutMk cId="1084779154" sldId="2147483649"/>
              <ac:graphicFrameMk id="8" creationId="{FA020219-1229-41AC-8EC5-32233B34A62F}"/>
            </ac:graphicFrameMkLst>
          </pc:graphicFrame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AAD77A1-BCD2-49CC-A9A5-7E024A0369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50267F-BD6B-4AE3-A1C8-183127C877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A63E6-CAD3-4B72-B6B0-549956A0AFAD}" type="datetimeFigureOut">
              <a:rPr lang="de-DE" smtClean="0"/>
              <a:t>05.07.2024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0CCFE8-47B9-415D-8F19-F2A391BDEF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70CC2B-C29E-4772-8341-FB191A2464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0D5CB-64E2-4840-B848-3E0C1E7AA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51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E1344-6488-450F-8E2F-B30693AF92D4}" type="datetimeFigureOut">
              <a:rPr lang="de-DE" smtClean="0"/>
              <a:t>05.07.2024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CFDE8-2004-4DB4-98F9-3877CB347C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20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Einleitungstext:</a:t>
            </a:r>
          </a:p>
          <a:p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H²K - Wasserstoffkompetenzzentrum Bruchsal (H</a:t>
            </a:r>
            <a:r>
              <a:rPr lang="de-DE" sz="1200" u="sng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dualen Berufsausbildung)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Projekt H</a:t>
            </a:r>
            <a:r>
              <a:rPr lang="de-DE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 soll ein Wasserstoffkraftwerk im Labormaßstab in eine Smart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-Umgebung eingebunden werden, um dabei das Gesamtsystem zu veranschaulichen und um die daraus erzeugten Erkenntnisse mit anderen Institutionen zu teilen. Dabei sollen Qualifikationen im Elektro und SHK-Umfeld an die Anforderungen der Wasserstofftechnologie angepasst werden.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Herzlich</a:t>
            </a:r>
            <a:r>
              <a:rPr lang="de-DE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willkommen zu meinem Vortrag zu unserem Projekt H2K</a:t>
            </a:r>
          </a:p>
          <a:p>
            <a:endParaRPr lang="de-DE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19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Zur</a:t>
            </a:r>
            <a:r>
              <a:rPr lang="de-DE" baseline="0" dirty="0" smtClean="0"/>
              <a:t> Abschätzung der Anlage.. Rahmendaten abgeschätzt und berechnet </a:t>
            </a:r>
          </a:p>
          <a:p>
            <a:endParaRPr lang="de-DE" dirty="0"/>
          </a:p>
          <a:p>
            <a:r>
              <a:rPr lang="de-DE" dirty="0" smtClean="0"/>
              <a:t>Haben</a:t>
            </a:r>
            <a:r>
              <a:rPr lang="de-DE" baseline="0" dirty="0" smtClean="0"/>
              <a:t> uns mit </a:t>
            </a:r>
            <a:r>
              <a:rPr lang="de-DE" baseline="0" dirty="0" err="1" smtClean="0"/>
              <a:t>versch</a:t>
            </a:r>
            <a:r>
              <a:rPr lang="de-DE" baseline="0" dirty="0" smtClean="0"/>
              <a:t> Herstellern beraten</a:t>
            </a:r>
          </a:p>
          <a:p>
            <a:pPr marL="171450" indent="-171450">
              <a:buFont typeface="Wingdings"/>
              <a:buChar char="à"/>
            </a:pPr>
            <a:r>
              <a:rPr lang="de-DE" baseline="0" dirty="0" smtClean="0">
                <a:sym typeface="Wingdings" pitchFamily="2" charset="2"/>
              </a:rPr>
              <a:t>Kleinere Anlage ist für unseren Bedarf </a:t>
            </a:r>
            <a:r>
              <a:rPr lang="de-DE" b="1" baseline="0" dirty="0" smtClean="0">
                <a:sym typeface="Wingdings" pitchFamily="2" charset="2"/>
              </a:rPr>
              <a:t>möglich</a:t>
            </a:r>
            <a:r>
              <a:rPr lang="de-DE" baseline="0" dirty="0" smtClean="0">
                <a:sym typeface="Wingdings" pitchFamily="2" charset="2"/>
              </a:rPr>
              <a:t>!!</a:t>
            </a:r>
          </a:p>
          <a:p>
            <a:pPr marL="171450" indent="-171450">
              <a:buFont typeface="Wingdings"/>
              <a:buChar char="à"/>
            </a:pPr>
            <a:endParaRPr lang="de-DE" baseline="0" dirty="0" smtClean="0">
              <a:sym typeface="Wingdings" pitchFamily="2" charset="2"/>
            </a:endParaRPr>
          </a:p>
          <a:p>
            <a:pPr marL="0" indent="0">
              <a:buFont typeface="Wingdings"/>
              <a:buNone/>
            </a:pPr>
            <a:r>
              <a:rPr lang="de-DE" dirty="0" smtClean="0"/>
              <a:t>Parallel zur </a:t>
            </a:r>
            <a:r>
              <a:rPr lang="de-DE" dirty="0" err="1" smtClean="0"/>
              <a:t>Aquise</a:t>
            </a:r>
            <a:r>
              <a:rPr lang="de-DE" dirty="0" smtClean="0"/>
              <a:t> der notwendigen Mittel</a:t>
            </a:r>
          </a:p>
          <a:p>
            <a:pPr marL="0" indent="0">
              <a:buFont typeface="Wingdings"/>
              <a:buNone/>
            </a:pPr>
            <a:r>
              <a:rPr lang="de-DE" dirty="0" smtClean="0"/>
              <a:t>Haben wir uns um die</a:t>
            </a:r>
            <a:r>
              <a:rPr lang="de-DE" baseline="0" dirty="0" smtClean="0"/>
              <a:t> konkrete Einbindung von H2 in der Ausbildung Gedanken gemacht.</a:t>
            </a:r>
          </a:p>
          <a:p>
            <a:pPr marL="0" indent="0">
              <a:buFont typeface="Wingdings"/>
              <a:buNone/>
            </a:pPr>
            <a:r>
              <a:rPr lang="de-DE" baseline="0" dirty="0" smtClean="0"/>
              <a:t>.. Inhalte aus SEL </a:t>
            </a:r>
            <a:r>
              <a:rPr lang="de-DE" b="1" u="sng" baseline="0" dirty="0" smtClean="0"/>
              <a:t>und</a:t>
            </a:r>
            <a:r>
              <a:rPr lang="de-DE" baseline="0" dirty="0" smtClean="0"/>
              <a:t> H2-Anlage müssen gemeinsam in Ausbildung einfließen!</a:t>
            </a:r>
          </a:p>
          <a:p>
            <a:pPr marL="0" indent="0">
              <a:buFont typeface="Wingdings"/>
              <a:buNone/>
            </a:pPr>
            <a:endParaRPr lang="de-DE" baseline="0" dirty="0" smtClean="0"/>
          </a:p>
          <a:p>
            <a:pPr marL="0" indent="0">
              <a:buFont typeface="Wingdings"/>
              <a:buNone/>
            </a:pPr>
            <a:r>
              <a:rPr lang="de-DE" baseline="0" dirty="0" smtClean="0"/>
              <a:t>Dazu möchte ich zeigen was wir bisher geplant haben..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76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Besandteile</a:t>
            </a:r>
            <a:r>
              <a:rPr lang="de-DE" dirty="0" smtClean="0"/>
              <a:t> reine H2-Anlage  </a:t>
            </a:r>
            <a:r>
              <a:rPr lang="de-DE" dirty="0" smtClean="0">
                <a:sym typeface="Wingdings" pitchFamily="2" charset="2"/>
              </a:rPr>
              <a:t></a:t>
            </a:r>
            <a:r>
              <a:rPr lang="de-DE" dirty="0" smtClean="0"/>
              <a:t>//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 SEL</a:t>
            </a:r>
          </a:p>
          <a:p>
            <a:r>
              <a:rPr lang="de-DE" dirty="0" smtClean="0"/>
              <a:t>..erklären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040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037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708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Exemplarisch sehen sie hier, wie</a:t>
            </a:r>
            <a:r>
              <a:rPr lang="de-DE" baseline="0" dirty="0" smtClean="0"/>
              <a:t> wir aus den vorigen Zusammenhängen unsere Unterrichtskonzeption ableiten.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574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Als</a:t>
            </a:r>
            <a:r>
              <a:rPr lang="de-DE" baseline="0" dirty="0" smtClean="0"/>
              <a:t> letzten Punkt möchte ich aufzeigen, dass die Anlage nicht nur schulintern, sondern auch außerhalb genutzt werden soll:</a:t>
            </a:r>
            <a:endParaRPr lang="de-DE" dirty="0" smtClean="0"/>
          </a:p>
          <a:p>
            <a:endParaRPr lang="de-DE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baseline="0" dirty="0" smtClean="0"/>
              <a:t>Austausch BS: Anlage soll anderen Schulen durch andocken an digitalen Zwilling  zur Verf. Gestellt werden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Digitaler Zwilling bedeutet, dass… Messdaten abgreifen in eigenen Unterricht einbinden /  gekoppelt mit 3D-Rundgang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2. Fortbildung: etabliertes Weiterbildungssystem dort sollen die Bedarfe der Betriebe aus Region und überregional bedient werden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3. Innungen: für aktuelle Trends und Bedarfe der Betriebe // langfristig Kontaktaufnahme zu Dachorganisationen zwecks Lehrplanarbeit.</a:t>
            </a:r>
            <a:endParaRPr lang="de-DE" dirty="0" smtClean="0"/>
          </a:p>
          <a:p>
            <a:r>
              <a:rPr lang="de-DE" dirty="0" smtClean="0"/>
              <a:t>3. Kooperation : KIT erklären ..  Fraunhofer Institut für System- und Innovationsforschung in KA </a:t>
            </a:r>
            <a:br>
              <a:rPr lang="de-DE" dirty="0" smtClean="0"/>
            </a:br>
            <a:r>
              <a:rPr lang="de-DE" dirty="0" smtClean="0"/>
              <a:t>zur Schulung von </a:t>
            </a:r>
            <a:r>
              <a:rPr lang="de-DE" dirty="0" err="1" smtClean="0"/>
              <a:t>LuL</a:t>
            </a:r>
            <a:r>
              <a:rPr lang="de-DE" baseline="0" dirty="0" smtClean="0"/>
              <a:t>  / </a:t>
            </a:r>
            <a:r>
              <a:rPr lang="de-DE" baseline="0" dirty="0" err="1" smtClean="0"/>
              <a:t>anbindung</a:t>
            </a:r>
            <a:r>
              <a:rPr lang="de-DE" baseline="0" dirty="0" smtClean="0"/>
              <a:t> aktuelle Forschung / Andocken an Azubis</a:t>
            </a:r>
          </a:p>
          <a:p>
            <a:endParaRPr lang="de-DE" baseline="0" dirty="0" smtClean="0"/>
          </a:p>
          <a:p>
            <a:r>
              <a:rPr lang="de-DE" baseline="0" dirty="0" smtClean="0"/>
              <a:t>..Ich hoffe ich konnte nun einen kleinen Einblick in unser Vorhaben geben..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 Ich danke ihnen für ihre Aufmerksamkeit</a:t>
            </a:r>
            <a:endParaRPr lang="de-DE" baseline="0" dirty="0" smtClean="0"/>
          </a:p>
          <a:p>
            <a:endParaRPr lang="de-DE" baseline="0" dirty="0" smtClean="0"/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49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Balthasar-Neumann-Schule 1 (BNS1) in Bruchsal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(Falls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sie nicht wissen wo)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bruchsal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Liegt in BW..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berufliches Bildungszentrum zugehörig zum Landkreis Karlsruhe.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86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Schule ist ein gewerbliches Bildungszentrum,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eingebettet im Grünen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Abteilungen mit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80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LuL</a:t>
            </a: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..meine Abteilung.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Neben reinen 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Anlagenmechaniker SHK 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b="1" dirty="0" smtClean="0"/>
              <a:t>Elektroniker/in für Energie und Gebäude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Verbindung SHK und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Verzahnung bereits vorhanden in…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 meine Abt liegt der Fokus in den Schnittstellen SHK und Elektro…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082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Schule ist ein gewerbliches Bildungszentrum,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eingebettet im Grünen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Abteilungen mit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80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LuL</a:t>
            </a: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..meine Abteilung.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Neben reinen 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Anlagenmechaniker SHK 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b="1" dirty="0" smtClean="0"/>
              <a:t>Elektroniker/in für Energie und Gebäude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Verbindung SHK und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Verzahnung bereits vorhanden in…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 meine Abt liegt der Fokus in den Schnittstellen SHK und Elektro…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155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Planung für SEL als Laborraum für Gebäude- und Infrastruktursysteme und SHK</a:t>
            </a:r>
          </a:p>
          <a:p>
            <a:r>
              <a:rPr lang="de-DE" dirty="0" smtClean="0"/>
              <a:t>Mittlerweile fertiggestellt (</a:t>
            </a:r>
            <a:r>
              <a:rPr lang="de-DE" dirty="0" err="1" smtClean="0"/>
              <a:t>einweihung</a:t>
            </a:r>
            <a:r>
              <a:rPr lang="de-DE" dirty="0" smtClean="0"/>
              <a:t> 11.03.2024)</a:t>
            </a:r>
          </a:p>
          <a:p>
            <a:r>
              <a:rPr lang="de-DE" dirty="0" smtClean="0"/>
              <a:t>150 Module auf Dach … 60kWp // davon </a:t>
            </a:r>
            <a:r>
              <a:rPr lang="de-DE" dirty="0" err="1" smtClean="0"/>
              <a:t>ca</a:t>
            </a:r>
            <a:r>
              <a:rPr lang="de-DE" dirty="0" smtClean="0"/>
              <a:t> 17kW für SEL reserviert. </a:t>
            </a:r>
          </a:p>
          <a:p>
            <a:endParaRPr lang="de-DE" dirty="0" smtClean="0"/>
          </a:p>
          <a:p>
            <a:r>
              <a:rPr lang="de-DE" dirty="0" smtClean="0"/>
              <a:t>Wichtig</a:t>
            </a:r>
            <a:r>
              <a:rPr lang="de-DE" baseline="0" dirty="0" smtClean="0"/>
              <a:t> war</a:t>
            </a:r>
            <a:r>
              <a:rPr lang="de-DE" dirty="0" smtClean="0"/>
              <a:t> „Stand </a:t>
            </a:r>
            <a:r>
              <a:rPr lang="de-DE" dirty="0" err="1" smtClean="0"/>
              <a:t>d.T</a:t>
            </a:r>
            <a:r>
              <a:rPr lang="de-DE" dirty="0" smtClean="0"/>
              <a:t>.“ um</a:t>
            </a:r>
            <a:r>
              <a:rPr lang="de-DE" baseline="0" dirty="0" smtClean="0"/>
              <a:t> </a:t>
            </a:r>
            <a:r>
              <a:rPr lang="de-DE" b="1" baseline="0" dirty="0" smtClean="0"/>
              <a:t>zukunftsfähig</a:t>
            </a:r>
            <a:r>
              <a:rPr lang="de-DE" baseline="0" dirty="0" smtClean="0"/>
              <a:t> zu bleiben</a:t>
            </a:r>
            <a:r>
              <a:rPr lang="de-DE" dirty="0" smtClean="0"/>
              <a:t> </a:t>
            </a:r>
          </a:p>
          <a:p>
            <a:r>
              <a:rPr lang="de-DE" dirty="0" smtClean="0"/>
              <a:t>Schauen wir uns kurz den //  </a:t>
            </a:r>
            <a:r>
              <a:rPr lang="de-DE" dirty="0" err="1" smtClean="0"/>
              <a:t>S.d.T</a:t>
            </a:r>
            <a:r>
              <a:rPr lang="de-DE" dirty="0" smtClean="0"/>
              <a:t>.</a:t>
            </a:r>
            <a:r>
              <a:rPr lang="de-DE" baseline="0" dirty="0" smtClean="0"/>
              <a:t> umfasst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55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Stand der Technik realisiert</a:t>
            </a:r>
            <a:r>
              <a:rPr lang="de-DE" baseline="0" dirty="0" smtClean="0"/>
              <a:t> als …</a:t>
            </a:r>
          </a:p>
          <a:p>
            <a:r>
              <a:rPr lang="de-DE" baseline="0" dirty="0" smtClean="0"/>
              <a:t>PV</a:t>
            </a:r>
          </a:p>
          <a:p>
            <a:r>
              <a:rPr lang="de-DE" baseline="0" dirty="0" err="1" smtClean="0"/>
              <a:t>SmartHome</a:t>
            </a:r>
            <a:endParaRPr lang="de-DE" baseline="0" dirty="0" smtClean="0"/>
          </a:p>
          <a:p>
            <a:r>
              <a:rPr lang="de-DE" baseline="0" dirty="0" smtClean="0"/>
              <a:t>Ladesäulen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682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dirty="0" smtClean="0"/>
              <a:t>Etwas fehlte</a:t>
            </a:r>
            <a:r>
              <a:rPr lang="de-DE" baseline="0" dirty="0" smtClean="0"/>
              <a:t> noch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baseline="0" dirty="0" smtClean="0"/>
              <a:t>Um nicht nur </a:t>
            </a:r>
            <a:r>
              <a:rPr lang="de-DE" baseline="0" dirty="0" err="1" smtClean="0"/>
              <a:t>S.d.T</a:t>
            </a:r>
            <a:r>
              <a:rPr lang="de-DE" baseline="0" dirty="0" smtClean="0"/>
              <a:t> zu sein sondern auch </a:t>
            </a:r>
            <a:r>
              <a:rPr lang="de-DE" baseline="0" dirty="0" err="1" smtClean="0"/>
              <a:t>zukunftfähig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Neben Wärmepumpen und Gasversorgung… Smart </a:t>
            </a:r>
            <a:r>
              <a:rPr lang="de-DE" dirty="0" err="1" smtClean="0"/>
              <a:t>Energy</a:t>
            </a:r>
            <a:r>
              <a:rPr lang="de-DE" dirty="0" smtClean="0"/>
              <a:t> und Vollvernetzung.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 smtClean="0"/>
              <a:t>Es gibt ein Zukunftsthema, das die deutsch Industrie treffen wird:  </a:t>
            </a:r>
            <a:r>
              <a:rPr lang="de-DE" b="1" dirty="0" smtClean="0"/>
              <a:t>Wasserstoff</a:t>
            </a:r>
            <a:r>
              <a:rPr lang="de-DE" dirty="0" smtClean="0"/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23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Messebesuche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Wassserstoffanlage</a:t>
            </a:r>
            <a:r>
              <a:rPr lang="de-DE" dirty="0" smtClean="0">
                <a:sym typeface="Wingdings" panose="05000000000000000000" pitchFamily="2" charset="2"/>
              </a:rPr>
              <a:t>!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23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Wir</a:t>
            </a:r>
            <a:r>
              <a:rPr lang="de-DE" baseline="0" dirty="0" smtClean="0"/>
              <a:t> wollen das Thema H2 mit einer H2 Anlage einbinden!</a:t>
            </a:r>
          </a:p>
          <a:p>
            <a:endParaRPr lang="de-DE" baseline="0" dirty="0" smtClean="0"/>
          </a:p>
          <a:p>
            <a:r>
              <a:rPr lang="de-DE" baseline="0" dirty="0" smtClean="0"/>
              <a:t> eine Anlage, die aus Überschussenergie unserer PV–Module H2 herstellt…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FDE8-2004-4DB4-98F9-3877CB347CC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68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110E1-DAE8-48E4-A501-CCC548BFF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D4E67B1-AD49-408D-8213-11542806B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C64C90-74CA-4D89-AC17-5F0BF46B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C262D1-5DF4-411E-BA55-7385D5FD9AC9}" type="datetime1">
              <a:rPr lang="de-DE" smtClean="0"/>
              <a:t>05.07.2024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BCE16C-0D78-4893-BAB6-44E702E2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2/12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430051-50CE-4324-ABB2-A4A49B3F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50730-ABEA-4739-917B-25C1EC2F4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77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A04A7-1D8B-494F-8CA5-3BA3E3A5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FE3F6C-AE99-499C-B77B-CDDBBD6DE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1247C6-F41F-4728-8449-2C94B88B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1067C1-0B38-4E30-85E7-2FAA983387EF}" type="datetime1">
              <a:rPr lang="de-DE" smtClean="0"/>
              <a:t>05.07.2024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35C296-2DAF-44BA-9915-8DF16511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2/12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5D0BA3-4D52-450B-BC82-0E6EF42F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50730-ABEA-4739-917B-25C1EC2F4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03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12C44A1-35AC-4259-AC2A-90978006B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07365"/>
            <a:ext cx="2628900" cy="5469598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B0C704-4424-46F8-A537-480AE92D7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07365"/>
            <a:ext cx="7734300" cy="546959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8835EF-7C3E-491E-B546-E8B82018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144EF-B0B4-434E-8696-754B5BB8DBFF}" type="datetime1">
              <a:rPr lang="de-DE" smtClean="0"/>
              <a:t>05.07.2024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7E1631-66EC-4A11-9A46-58DDA431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2/12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8CADC-3F3B-413E-986B-4215AB81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50730-ABEA-4739-917B-25C1EC2F4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97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29493-44C1-4C1B-99A2-B1CE558D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AC5EE-6DC5-4D72-BA3B-7128942E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B34804-F464-4008-B023-4CBD8266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30D31-55E9-4165-A792-F14741BBB1DD}" type="datetime1">
              <a:rPr lang="de-DE" smtClean="0"/>
              <a:t>05.07.2024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D4A3BA-304F-4499-AE63-C44AC7B5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2/12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85FDE1-DAD5-4CD4-8E66-124BF64C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50730-ABEA-4739-917B-25C1EC2F4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69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9D039-585D-4387-B15E-49DBA707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AA00A2-7718-41F5-AB38-F6F7B0227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233212-56FF-4950-A451-C0109697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9C79D-484A-422F-A3A7-658864D285B0}" type="datetime1">
              <a:rPr lang="de-DE" smtClean="0"/>
              <a:t>05.07.2024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562D15-E237-4ED0-A2C1-AF6F0360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2/12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F0470A-5D13-479D-9FB4-8F43DE53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50730-ABEA-4739-917B-25C1EC2F4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59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ADBB4-7463-4D39-BF45-391C0144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B9DCF3-F3E0-464E-B71C-A0CD0E6F1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D9FFC3-6441-4A22-AB4C-13CA03DB7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68A8D3-2F8A-4226-952D-48C33BC7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A0FF9-D2A4-4E9C-B08B-E49787FD8EF8}" type="datetime1">
              <a:rPr lang="de-DE" smtClean="0"/>
              <a:t>05.07.2024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BC367E-B961-4A66-AC8C-BBF63F4E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2/12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384BB0-4F90-4A7B-851B-F23B4284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50730-ABEA-4739-917B-25C1EC2F4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43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F59D3-59FF-4BD2-9CE6-A9FDFC43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915EE2-468A-4066-AAEB-141D031C6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C75768-D396-4E60-A60B-063DF210A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7A91701-85E3-454D-B457-60C755C34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A42E3F1-B291-4230-8203-519E9FE0C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4DFEF4-0EB3-4D98-89E9-B335DCB6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107C-3130-48C3-AE5F-0E4F9C140FFE}" type="datetime1">
              <a:rPr lang="de-DE" smtClean="0"/>
              <a:t>05.07.2024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B7991BD-4E00-4A2D-B180-4B5E1B9D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2/12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EBA3D5-94F3-450E-A7A6-33D693A9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50730-ABEA-4739-917B-25C1EC2F4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2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52568-DE7F-4714-8C34-DE0BC16B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113"/>
            <a:ext cx="10515600" cy="100057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759718-29E2-439D-BAE3-B5022C47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079B0E-C6E4-40F9-84D2-6CCD1E4B1CC0}" type="datetime1">
              <a:rPr lang="de-DE" smtClean="0"/>
              <a:t>05.07.2024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BD35C9-E037-4F57-8FE2-47843393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2/12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0E7523-578C-4E90-919E-F91272E5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50730-ABEA-4739-917B-25C1EC2F4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96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427C2D-1C8B-442E-8101-08FB97BA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A6103-19B5-4C44-B437-C3BA3F26A6E6}" type="datetime1">
              <a:rPr lang="de-DE" smtClean="0"/>
              <a:t>05.07.2024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27F076-07CC-4C87-BFD9-7390032C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2/12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A34BA5-175C-4347-97C5-A2D405DC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50730-ABEA-4739-917B-25C1EC2F4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81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A50D9-58B7-4CD2-8446-D3FB78EF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8740"/>
            <a:ext cx="3932237" cy="13586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C7218C-F747-4CD0-9841-F61CC50F5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33B45A-0A14-45B9-8AC3-B4BA474AD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6F1553-E3D8-4C53-8EDC-85A3A9DD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01FB33-3B3E-41DB-AB27-93D0639EF71A}" type="datetime1">
              <a:rPr lang="de-DE" smtClean="0"/>
              <a:t>05.07.2024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96548A-1872-45EC-BA91-77D0EF6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2/12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A1D2A-C4B7-479B-A247-959A5FBD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50730-ABEA-4739-917B-25C1EC2F4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53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1B1C6-6353-4EDE-B1C5-E8E16CF0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0112"/>
            <a:ext cx="3932237" cy="13672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A5E637-F223-4413-8EE5-6983D28D3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6943DE-24DC-427F-B189-82CA369ED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9DDCDA-63A7-4D7F-B1EF-FAC0B356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2AB3C1-9C76-4EB3-986F-70FAC3E8F915}" type="datetime1">
              <a:rPr lang="de-DE" smtClean="0"/>
              <a:t>05.07.2024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05E7C1-DEE7-42D6-B532-06604EA7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2/12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4697C7-1FAC-4F2B-8E43-19F08DF7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50730-ABEA-4739-917B-25C1EC2F4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01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85939361-5C78-4CA4-B02B-F15845C8FD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8" y="155685"/>
            <a:ext cx="857998" cy="9468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E95853-5114-43FB-BAC9-2BF36AF5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326"/>
            <a:ext cx="10515600" cy="98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E2161-07AF-4AEE-98FC-7BDA4E8DC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E6A177-4373-43BD-BF56-F6084B149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BC4B-8303-4148-ADA0-D9DAF32F14CD}" type="datetime1">
              <a:rPr lang="de-DE" smtClean="0"/>
              <a:t>05.07.2024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3C437D-655C-4A10-BCAE-F1788362A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2/12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88070C-7D54-4111-B416-BC62130F7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50730-ABEA-4739-917B-25C1EC2F458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Rectangle 355">
            <a:extLst>
              <a:ext uri="{FF2B5EF4-FFF2-40B4-BE49-F238E27FC236}">
                <a16:creationId xmlns:a16="http://schemas.microsoft.com/office/drawing/2014/main" id="{1871F627-ADCA-42C5-9178-D77AB7966E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27533" y="6275388"/>
            <a:ext cx="2060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6" name="Rectangle 356">
            <a:extLst>
              <a:ext uri="{FF2B5EF4-FFF2-40B4-BE49-F238E27FC236}">
                <a16:creationId xmlns:a16="http://schemas.microsoft.com/office/drawing/2014/main" id="{C259A465-B825-47AC-B747-158DFC5C89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79733" y="475807"/>
            <a:ext cx="150682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9718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200" b="1" dirty="0">
                <a:solidFill>
                  <a:srgbClr val="546D8B"/>
                </a:solidFill>
                <a:latin typeface="Tahoma" panose="020B0604030504040204" pitchFamily="34" charset="0"/>
              </a:rPr>
              <a:t>Der Weg nach oben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9CA3AF6-072B-4937-BD23-3BF527B2C5C9}"/>
              </a:ext>
            </a:extLst>
          </p:cNvPr>
          <p:cNvCxnSpPr>
            <a:cxnSpLocks/>
          </p:cNvCxnSpPr>
          <p:nvPr userDrawn="1"/>
        </p:nvCxnSpPr>
        <p:spPr>
          <a:xfrm>
            <a:off x="923283" y="680899"/>
            <a:ext cx="11088000" cy="0"/>
          </a:xfrm>
          <a:prstGeom prst="line">
            <a:avLst/>
          </a:prstGeom>
          <a:ln w="28575">
            <a:solidFill>
              <a:srgbClr val="546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6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5873" t="10235"/>
          <a:stretch/>
        </p:blipFill>
        <p:spPr>
          <a:xfrm>
            <a:off x="7694843" y="1648547"/>
            <a:ext cx="4482609" cy="341184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-1" y="1091779"/>
            <a:ext cx="12192000" cy="4878197"/>
          </a:xfrm>
          <a:prstGeom prst="rect">
            <a:avLst/>
          </a:prstGeom>
          <a:solidFill>
            <a:srgbClr val="DCE7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0" y="1645308"/>
            <a:ext cx="12192000" cy="3779545"/>
          </a:xfrm>
          <a:prstGeom prst="rect">
            <a:avLst/>
          </a:prstGeom>
          <a:solidFill>
            <a:srgbClr val="ACC9DE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27529" y="1917187"/>
            <a:ext cx="10540273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de-DE" sz="4800" b="1" dirty="0" smtClean="0"/>
              <a:t>Herzlich willkommen!</a:t>
            </a:r>
          </a:p>
          <a:p>
            <a:pPr>
              <a:spcAft>
                <a:spcPts val="1200"/>
              </a:spcAft>
            </a:pPr>
            <a:r>
              <a:rPr lang="de-DE" sz="3200" b="1" dirty="0" smtClean="0"/>
              <a:t>Balthasar-Neumann-Schule 1</a:t>
            </a:r>
          </a:p>
          <a:p>
            <a:pPr>
              <a:spcAft>
                <a:spcPts val="1200"/>
              </a:spcAft>
            </a:pPr>
            <a:endParaRPr lang="de-DE" sz="3200" b="1" dirty="0" smtClean="0"/>
          </a:p>
          <a:p>
            <a:pPr>
              <a:spcAft>
                <a:spcPts val="1200"/>
              </a:spcAft>
            </a:pPr>
            <a:r>
              <a:rPr lang="de-DE" sz="3200" b="1" dirty="0" smtClean="0"/>
              <a:t>H</a:t>
            </a:r>
            <a:r>
              <a:rPr lang="de-DE" sz="3200" b="1" baseline="-25000" dirty="0" smtClean="0"/>
              <a:t>2</a:t>
            </a:r>
            <a:r>
              <a:rPr lang="de-DE" sz="3200" b="1" dirty="0" smtClean="0"/>
              <a:t>K </a:t>
            </a:r>
            <a:r>
              <a:rPr lang="de-DE" sz="3200" b="1" dirty="0"/>
              <a:t>- Wasserstoffkompetenzzentrum Bruchsal 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>(</a:t>
            </a:r>
            <a:r>
              <a:rPr lang="de-DE" sz="2800" b="1" dirty="0"/>
              <a:t>H2 in der dualen Berufsausbildung)</a:t>
            </a:r>
          </a:p>
          <a:p>
            <a:pPr>
              <a:spcAft>
                <a:spcPts val="1200"/>
              </a:spcAft>
            </a:pPr>
            <a:endParaRPr lang="de-DE" sz="1600" b="1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0730-ABEA-4739-917B-25C1EC2F4588}" type="slidenum">
              <a:rPr lang="de-DE" smtClean="0"/>
              <a:t>1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</p:spTree>
    <p:extLst>
      <p:ext uri="{BB962C8B-B14F-4D97-AF65-F5344CB8AC3E}">
        <p14:creationId xmlns:p14="http://schemas.microsoft.com/office/powerpoint/2010/main" val="31037681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f der gleichen Seite des Rechtecks liegende Ecken abrunden 6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197176" y="683186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Vision</a:t>
            </a:r>
            <a:endParaRPr lang="de-DE" sz="2800" b="1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0730-ABEA-4739-917B-25C1EC2F4588}" type="slidenum">
              <a:rPr lang="de-DE" smtClean="0"/>
              <a:t>10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1350300"/>
            <a:ext cx="8134350" cy="48006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30557" y="3104269"/>
            <a:ext cx="30956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Heizlast (80m²) </a:t>
            </a:r>
            <a:br>
              <a:rPr lang="de-DE" b="1" dirty="0" smtClean="0"/>
            </a:br>
            <a:r>
              <a:rPr lang="de-DE" b="1" dirty="0" err="1" smtClean="0"/>
              <a:t>ca</a:t>
            </a:r>
            <a:r>
              <a:rPr lang="de-DE" b="1" dirty="0" smtClean="0"/>
              <a:t> 3,5 kW </a:t>
            </a:r>
            <a:endParaRPr lang="de-DE" sz="2000" b="1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4069">
            <a:off x="149203" y="3848580"/>
            <a:ext cx="3168694" cy="117223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631">
            <a:off x="813292" y="5808987"/>
            <a:ext cx="3895725" cy="6838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6591">
            <a:off x="8358911" y="3837644"/>
            <a:ext cx="3548063" cy="1194107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 rot="1833573">
            <a:off x="7819939" y="4957997"/>
            <a:ext cx="1791891" cy="1259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/>
          <p:cNvGrpSpPr/>
          <p:nvPr/>
        </p:nvGrpSpPr>
        <p:grpSpPr>
          <a:xfrm>
            <a:off x="7209693" y="4845278"/>
            <a:ext cx="2392002" cy="1230922"/>
            <a:chOff x="7209693" y="4845278"/>
            <a:chExt cx="2392002" cy="1230922"/>
          </a:xfrm>
        </p:grpSpPr>
        <p:sp>
          <p:nvSpPr>
            <p:cNvPr id="13" name="Stern mit 7 Zacken 12"/>
            <p:cNvSpPr/>
            <p:nvPr/>
          </p:nvSpPr>
          <p:spPr>
            <a:xfrm>
              <a:off x="7209693" y="4845278"/>
              <a:ext cx="2392002" cy="1230922"/>
            </a:xfrm>
            <a:prstGeom prst="star7">
              <a:avLst>
                <a:gd name="adj" fmla="val 19692"/>
                <a:gd name="hf" fmla="val 102572"/>
                <a:gd name="vf" fmla="val 105210"/>
              </a:avLst>
            </a:prstGeom>
            <a:solidFill>
              <a:schemeClr val="bg2">
                <a:lumMod val="90000"/>
              </a:schemeClr>
            </a:solidFill>
            <a:ln w="222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 rot="20127440">
              <a:off x="7776393" y="5298221"/>
              <a:ext cx="13884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Autarkie!</a:t>
              </a:r>
              <a:endParaRPr lang="de-DE" sz="2000" b="1" dirty="0" smtClean="0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</p:spTree>
    <p:extLst>
      <p:ext uri="{BB962C8B-B14F-4D97-AF65-F5344CB8AC3E}">
        <p14:creationId xmlns:p14="http://schemas.microsoft.com/office/powerpoint/2010/main" val="202961530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f der gleichen Seite des Rechtecks liegende Ecken abrunden 6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197176" y="683186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Didaktische Einbettung</a:t>
            </a:r>
            <a:endParaRPr lang="de-DE" sz="2800" b="1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599874" y="6356350"/>
            <a:ext cx="2743200" cy="365125"/>
          </a:xfrm>
        </p:spPr>
        <p:txBody>
          <a:bodyPr/>
          <a:lstStyle/>
          <a:p>
            <a:fld id="{07150730-ABEA-4739-917B-25C1EC2F4588}" type="slidenum">
              <a:rPr lang="de-DE" smtClean="0"/>
              <a:t>11</a:t>
            </a:fld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054093" y="1675864"/>
            <a:ext cx="2652366" cy="856711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alpha val="39000"/>
            </a:schemeClr>
          </a:solidFill>
          <a:ln w="317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sz="2000" b="1" dirty="0">
                <a:solidFill>
                  <a:schemeClr val="tx1"/>
                </a:solidFill>
              </a:rPr>
              <a:t>Wasseraufbereitung und Elektrolyseur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5408930" y="4894514"/>
            <a:ext cx="2927088" cy="1011352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alpha val="39000"/>
            </a:schemeClr>
          </a:solidFill>
          <a:ln w="317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sz="2000" b="1" dirty="0">
                <a:solidFill>
                  <a:schemeClr val="tx1"/>
                </a:solidFill>
              </a:rPr>
              <a:t>Lüftungssystem mit Wärmerückgewinnung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8610600" y="3587751"/>
            <a:ext cx="2652366" cy="856711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alpha val="39000"/>
            </a:schemeClr>
          </a:solidFill>
          <a:ln w="317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sz="2000" b="1" dirty="0">
                <a:solidFill>
                  <a:schemeClr val="tx1"/>
                </a:solidFill>
              </a:rPr>
              <a:t>Wechselrichter und Solarladeregler</a:t>
            </a:r>
          </a:p>
        </p:txBody>
      </p:sp>
      <p:cxnSp>
        <p:nvCxnSpPr>
          <p:cNvPr id="4" name="Gerader Verbinder 3"/>
          <p:cNvCxnSpPr>
            <a:endCxn id="19" idx="1"/>
          </p:cNvCxnSpPr>
          <p:nvPr/>
        </p:nvCxnSpPr>
        <p:spPr>
          <a:xfrm flipV="1">
            <a:off x="6764215" y="2074991"/>
            <a:ext cx="703385" cy="90312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 flipH="1" flipV="1">
            <a:off x="4593266" y="2391586"/>
            <a:ext cx="607384" cy="586525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>
            <a:endCxn id="22" idx="1"/>
          </p:cNvCxnSpPr>
          <p:nvPr/>
        </p:nvCxnSpPr>
        <p:spPr>
          <a:xfrm>
            <a:off x="7699808" y="3744813"/>
            <a:ext cx="910792" cy="271294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>
            <a:stCxn id="20" idx="0"/>
          </p:cNvCxnSpPr>
          <p:nvPr/>
        </p:nvCxnSpPr>
        <p:spPr>
          <a:xfrm flipH="1" flipV="1">
            <a:off x="6764215" y="3880460"/>
            <a:ext cx="108259" cy="1014054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 flipV="1">
            <a:off x="4051626" y="3880460"/>
            <a:ext cx="541640" cy="652133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bgerundetes Rechteck 20"/>
          <p:cNvSpPr/>
          <p:nvPr/>
        </p:nvSpPr>
        <p:spPr>
          <a:xfrm>
            <a:off x="955656" y="4444462"/>
            <a:ext cx="3292603" cy="856711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alpha val="39000"/>
            </a:schemeClr>
          </a:solidFill>
          <a:ln w="317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sz="2000" b="1" dirty="0">
                <a:solidFill>
                  <a:schemeClr val="tx1"/>
                </a:solidFill>
              </a:rPr>
              <a:t>Brennstoffzelle</a:t>
            </a:r>
            <a:endParaRPr lang="de-DE" sz="2400" b="1" dirty="0">
              <a:solidFill>
                <a:schemeClr val="tx1"/>
              </a:solidFill>
            </a:endParaRPr>
          </a:p>
        </p:txBody>
      </p:sp>
      <p:grpSp>
        <p:nvGrpSpPr>
          <p:cNvPr id="48" name="Gruppieren 47"/>
          <p:cNvGrpSpPr/>
          <p:nvPr/>
        </p:nvGrpSpPr>
        <p:grpSpPr>
          <a:xfrm>
            <a:off x="6444582" y="5894685"/>
            <a:ext cx="855932" cy="472844"/>
            <a:chOff x="6444582" y="5894685"/>
            <a:chExt cx="855932" cy="472844"/>
          </a:xfrm>
        </p:grpSpPr>
        <p:sp>
          <p:nvSpPr>
            <p:cNvPr id="44" name="Textfeld 43"/>
            <p:cNvSpPr txBox="1"/>
            <p:nvPr/>
          </p:nvSpPr>
          <p:spPr>
            <a:xfrm>
              <a:off x="6491474" y="5894685"/>
              <a:ext cx="8090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</a:t>
              </a:r>
              <a:r>
                <a:rPr lang="de-DE" sz="2400" b="1" dirty="0" smtClean="0">
                  <a:solidFill>
                    <a:srgbClr val="C00000"/>
                  </a:solidFill>
                </a:rPr>
                <a:t>H</a:t>
              </a:r>
              <a:r>
                <a:rPr lang="de-DE" sz="2400" b="1" dirty="0" smtClean="0">
                  <a:solidFill>
                    <a:srgbClr val="FFC000"/>
                  </a:solidFill>
                </a:rPr>
                <a:t>K</a:t>
              </a:r>
              <a:endParaRPr lang="de-DE" sz="2800" b="1" dirty="0" smtClean="0">
                <a:solidFill>
                  <a:srgbClr val="FFC000"/>
                </a:solidFill>
              </a:endParaRPr>
            </a:p>
          </p:txBody>
        </p:sp>
        <p:sp>
          <p:nvSpPr>
            <p:cNvPr id="41" name="Auf der gleichen Seite des Rechtecks liegende Ecken abrunden 40"/>
            <p:cNvSpPr/>
            <p:nvPr/>
          </p:nvSpPr>
          <p:spPr>
            <a:xfrm flipV="1">
              <a:off x="6444582" y="5905864"/>
              <a:ext cx="753388" cy="46166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3015305" y="2527995"/>
            <a:ext cx="770483" cy="467365"/>
            <a:chOff x="3003582" y="2532575"/>
            <a:chExt cx="770483" cy="467365"/>
          </a:xfrm>
        </p:grpSpPr>
        <p:sp>
          <p:nvSpPr>
            <p:cNvPr id="43" name="Textfeld 42"/>
            <p:cNvSpPr txBox="1"/>
            <p:nvPr/>
          </p:nvSpPr>
          <p:spPr>
            <a:xfrm>
              <a:off x="3055202" y="2532575"/>
              <a:ext cx="7188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</a:t>
              </a:r>
              <a:r>
                <a:rPr lang="de-DE" sz="2400" b="1" dirty="0" smtClean="0">
                  <a:solidFill>
                    <a:srgbClr val="C00000"/>
                  </a:solidFill>
                </a:rPr>
                <a:t>H</a:t>
              </a:r>
              <a:r>
                <a:rPr lang="de-DE" sz="2400" b="1" dirty="0" smtClean="0">
                  <a:solidFill>
                    <a:srgbClr val="FFC000"/>
                  </a:solidFill>
                </a:rPr>
                <a:t>K</a:t>
              </a:r>
              <a:endParaRPr lang="de-DE" sz="2800" b="1" dirty="0" smtClean="0">
                <a:solidFill>
                  <a:srgbClr val="FFC000"/>
                </a:solidFill>
              </a:endParaRPr>
            </a:p>
          </p:txBody>
        </p:sp>
        <p:sp>
          <p:nvSpPr>
            <p:cNvPr id="46" name="Auf der gleichen Seite des Rechtecks liegende Ecken abrunden 45"/>
            <p:cNvSpPr/>
            <p:nvPr/>
          </p:nvSpPr>
          <p:spPr>
            <a:xfrm flipV="1">
              <a:off x="3003582" y="2538275"/>
              <a:ext cx="753388" cy="46166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9314609" y="4442007"/>
            <a:ext cx="1283054" cy="464119"/>
            <a:chOff x="9314609" y="4442007"/>
            <a:chExt cx="1283054" cy="464119"/>
          </a:xfrm>
        </p:grpSpPr>
        <p:sp>
          <p:nvSpPr>
            <p:cNvPr id="49" name="Auf der gleichen Seite des Rechtecks liegende Ecken abrunden 48"/>
            <p:cNvSpPr/>
            <p:nvPr/>
          </p:nvSpPr>
          <p:spPr>
            <a:xfrm flipV="1">
              <a:off x="9314609" y="4444461"/>
              <a:ext cx="1259608" cy="46166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9425281" y="4442007"/>
              <a:ext cx="11723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rgbClr val="7030A0"/>
                  </a:solidFill>
                </a:rPr>
                <a:t>Elektro</a:t>
              </a:r>
              <a:endParaRPr lang="de-DE" sz="2800" b="1" dirty="0" smtClean="0">
                <a:solidFill>
                  <a:srgbClr val="7030A0"/>
                </a:solidFill>
              </a:endParaRP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347740" y="2516446"/>
            <a:ext cx="1227688" cy="476961"/>
            <a:chOff x="8347740" y="2516446"/>
            <a:chExt cx="1227688" cy="476961"/>
          </a:xfrm>
        </p:grpSpPr>
        <p:sp>
          <p:nvSpPr>
            <p:cNvPr id="52" name="Textfeld 51"/>
            <p:cNvSpPr txBox="1"/>
            <p:nvPr/>
          </p:nvSpPr>
          <p:spPr>
            <a:xfrm>
              <a:off x="8376140" y="2516446"/>
              <a:ext cx="11992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rgbClr val="7030A0"/>
                  </a:solidFill>
                </a:rPr>
                <a:t>Elektro</a:t>
              </a:r>
              <a:endParaRPr lang="de-DE" sz="2800" b="1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4" name="Auf der gleichen Seite des Rechtecks liegende Ecken abrunden 53"/>
            <p:cNvSpPr/>
            <p:nvPr/>
          </p:nvSpPr>
          <p:spPr>
            <a:xfrm flipV="1">
              <a:off x="8347740" y="2531742"/>
              <a:ext cx="1089263" cy="46166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1627390" y="5292251"/>
            <a:ext cx="2210122" cy="470585"/>
            <a:chOff x="1627390" y="5292251"/>
            <a:chExt cx="2210122" cy="470585"/>
          </a:xfrm>
        </p:grpSpPr>
        <p:sp>
          <p:nvSpPr>
            <p:cNvPr id="53" name="Textfeld 52"/>
            <p:cNvSpPr txBox="1"/>
            <p:nvPr/>
          </p:nvSpPr>
          <p:spPr>
            <a:xfrm>
              <a:off x="1797283" y="5292251"/>
              <a:ext cx="204022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</a:t>
              </a:r>
              <a:r>
                <a:rPr lang="de-DE" sz="2400" b="1" dirty="0" smtClean="0">
                  <a:solidFill>
                    <a:srgbClr val="C00000"/>
                  </a:solidFill>
                </a:rPr>
                <a:t>H</a:t>
              </a:r>
              <a:r>
                <a:rPr lang="de-DE" sz="2400" b="1" dirty="0" smtClean="0">
                  <a:solidFill>
                    <a:srgbClr val="FFC000"/>
                  </a:solidFill>
                </a:rPr>
                <a:t>K </a:t>
              </a:r>
              <a:r>
                <a:rPr lang="de-DE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 </a:t>
              </a:r>
              <a:r>
                <a:rPr lang="de-DE" sz="2400" b="1" dirty="0" smtClean="0">
                  <a:solidFill>
                    <a:srgbClr val="7030A0"/>
                  </a:solidFill>
                </a:rPr>
                <a:t>Elektro</a:t>
              </a:r>
              <a:endParaRPr lang="de-DE" sz="2800" b="1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5" name="Auf der gleichen Seite des Rechtecks liegende Ecken abrunden 54"/>
            <p:cNvSpPr/>
            <p:nvPr/>
          </p:nvSpPr>
          <p:spPr>
            <a:xfrm flipV="1">
              <a:off x="1627390" y="5301171"/>
              <a:ext cx="2153026" cy="46166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4492190" y="2978112"/>
            <a:ext cx="3207618" cy="902348"/>
          </a:xfrm>
          <a:prstGeom prst="roundRect">
            <a:avLst/>
          </a:prstGeom>
          <a:solidFill>
            <a:schemeClr val="accent4">
              <a:alpha val="39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sz="2000" b="1" dirty="0" smtClean="0">
                <a:solidFill>
                  <a:schemeClr val="tx1"/>
                </a:solidFill>
              </a:rPr>
              <a:t>Zukunftsfähiges SEL</a:t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2000" b="1" dirty="0" smtClean="0">
                <a:solidFill>
                  <a:schemeClr val="tx1"/>
                </a:solidFill>
              </a:rPr>
              <a:t>mit Wasserstoffanlage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7467600" y="1617407"/>
            <a:ext cx="2785534" cy="915168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alpha val="39000"/>
            </a:schemeClr>
          </a:solidFill>
          <a:ln w="317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sz="2000" b="1" dirty="0" smtClean="0">
                <a:solidFill>
                  <a:schemeClr val="tx1"/>
                </a:solidFill>
              </a:rPr>
              <a:t>Batterie für Kurzzeitspeicherung</a:t>
            </a:r>
            <a:endParaRPr lang="de-D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6919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1" grpId="0" animBg="1"/>
      <p:bldP spid="10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f der gleichen Seite des Rechtecks liegende Ecken abrunden 6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197176" y="683186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Didaktische Einbettung</a:t>
            </a:r>
            <a:endParaRPr lang="de-DE" sz="2800" b="1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0730-ABEA-4739-917B-25C1EC2F4588}" type="slidenum">
              <a:rPr lang="de-DE" smtClean="0"/>
              <a:t>12</a:t>
            </a:fld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456907" y="1981443"/>
            <a:ext cx="3672034" cy="656705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de-DE" dirty="0">
                <a:solidFill>
                  <a:schemeClr val="tx1"/>
                </a:solidFill>
              </a:rPr>
              <a:t>LF5 </a:t>
            </a:r>
            <a:r>
              <a:rPr lang="de-DE" dirty="0" smtClean="0">
                <a:solidFill>
                  <a:schemeClr val="tx1"/>
                </a:solidFill>
              </a:rPr>
              <a:t>	- </a:t>
            </a:r>
            <a:r>
              <a:rPr lang="de-DE" dirty="0">
                <a:solidFill>
                  <a:schemeClr val="tx1"/>
                </a:solidFill>
              </a:rPr>
              <a:t>Bereitstellen von Energie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	- </a:t>
            </a:r>
            <a:r>
              <a:rPr lang="de-DE" dirty="0">
                <a:solidFill>
                  <a:schemeClr val="tx1"/>
                </a:solidFill>
              </a:rPr>
              <a:t>Zählerschaltungen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6906" y="1339963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Elektroberufe (EG, GI)</a:t>
            </a:r>
            <a:endParaRPr lang="de-DE" sz="2800" b="1" u="sng" dirty="0" smtClean="0"/>
          </a:p>
        </p:txBody>
      </p:sp>
      <p:sp>
        <p:nvSpPr>
          <p:cNvPr id="13" name="Abgerundetes Rechteck 12"/>
          <p:cNvSpPr/>
          <p:nvPr/>
        </p:nvSpPr>
        <p:spPr>
          <a:xfrm>
            <a:off x="456906" y="2765543"/>
            <a:ext cx="3672034" cy="656705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de-DE" dirty="0">
                <a:solidFill>
                  <a:schemeClr val="tx1"/>
                </a:solidFill>
              </a:rPr>
              <a:t>LF6	- Geräte und </a:t>
            </a:r>
            <a:r>
              <a:rPr lang="de-DE" dirty="0" smtClean="0">
                <a:solidFill>
                  <a:schemeClr val="tx1"/>
                </a:solidFill>
              </a:rPr>
              <a:t>	Anlagenprüfung </a:t>
            </a:r>
            <a:r>
              <a:rPr lang="de-DE" dirty="0">
                <a:solidFill>
                  <a:schemeClr val="tx1"/>
                </a:solidFill>
              </a:rPr>
              <a:t>nach VDE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56906" y="3549643"/>
            <a:ext cx="3672034" cy="656705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de-DE" dirty="0">
                <a:solidFill>
                  <a:schemeClr val="tx1"/>
                </a:solidFill>
              </a:rPr>
              <a:t>LF7	- Bussysteme</a:t>
            </a:r>
          </a:p>
          <a:p>
            <a:pPr fontAlgn="base"/>
            <a:r>
              <a:rPr lang="de-DE" dirty="0">
                <a:solidFill>
                  <a:schemeClr val="tx1"/>
                </a:solidFill>
              </a:rPr>
              <a:t>	- Gebäudesystemtechnik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456906" y="4333743"/>
            <a:ext cx="3672034" cy="656705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de-DE" dirty="0">
                <a:solidFill>
                  <a:schemeClr val="tx1"/>
                </a:solidFill>
              </a:rPr>
              <a:t>LF9	- Gebäudeleittechnik</a:t>
            </a:r>
          </a:p>
          <a:p>
            <a:pPr fontAlgn="base"/>
            <a:r>
              <a:rPr lang="de-DE" dirty="0">
                <a:solidFill>
                  <a:schemeClr val="tx1"/>
                </a:solidFill>
              </a:rPr>
              <a:t>	- Visualisierung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456904" y="5133946"/>
            <a:ext cx="4511021" cy="936916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de-DE" dirty="0" smtClean="0">
                <a:solidFill>
                  <a:schemeClr val="tx1"/>
                </a:solidFill>
              </a:rPr>
              <a:t>LF10	- </a:t>
            </a:r>
            <a:r>
              <a:rPr lang="de-DE" dirty="0">
                <a:solidFill>
                  <a:schemeClr val="tx1"/>
                </a:solidFill>
              </a:rPr>
              <a:t>Elektrowärme und Wasser Geräte</a:t>
            </a:r>
          </a:p>
          <a:p>
            <a:pPr fontAlgn="base"/>
            <a:r>
              <a:rPr lang="de-DE" dirty="0">
                <a:solidFill>
                  <a:schemeClr val="tx1"/>
                </a:solidFill>
              </a:rPr>
              <a:t>	- Wärmepumpen und Klimaanlagen</a:t>
            </a:r>
          </a:p>
          <a:p>
            <a:pPr fontAlgn="base"/>
            <a:r>
              <a:rPr lang="de-DE" dirty="0">
                <a:solidFill>
                  <a:schemeClr val="tx1"/>
                </a:solidFill>
              </a:rPr>
              <a:t>	- Umweltgerechtes Verhalten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5558380" y="1451632"/>
            <a:ext cx="2652366" cy="856711"/>
          </a:xfrm>
          <a:prstGeom prst="roundRect">
            <a:avLst>
              <a:gd name="adj" fmla="val 50000"/>
            </a:avLst>
          </a:prstGeom>
          <a:solidFill>
            <a:srgbClr val="7030A0">
              <a:alpha val="39000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 smtClean="0">
                <a:solidFill>
                  <a:schemeClr val="tx1"/>
                </a:solidFill>
              </a:rPr>
              <a:t>Energetische Bedarfsermittlung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8140374" y="2242081"/>
            <a:ext cx="3668890" cy="1006185"/>
          </a:xfrm>
          <a:prstGeom prst="roundRect">
            <a:avLst>
              <a:gd name="adj" fmla="val 50000"/>
            </a:avLst>
          </a:prstGeom>
          <a:solidFill>
            <a:srgbClr val="7030A0">
              <a:alpha val="39000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 smtClean="0">
                <a:solidFill>
                  <a:schemeClr val="tx1"/>
                </a:solidFill>
              </a:rPr>
              <a:t>Planung </a:t>
            </a:r>
            <a:r>
              <a:rPr lang="de-DE" dirty="0">
                <a:solidFill>
                  <a:schemeClr val="tx1"/>
                </a:solidFill>
              </a:rPr>
              <a:t>und Berechnung von PV-Anlagen </a:t>
            </a:r>
            <a:r>
              <a:rPr lang="de-DE" dirty="0" smtClean="0">
                <a:solidFill>
                  <a:schemeClr val="tx1"/>
                </a:solidFill>
              </a:rPr>
              <a:t>als Primärenergiequelle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6018530" y="5527560"/>
            <a:ext cx="2927088" cy="1011352"/>
          </a:xfrm>
          <a:prstGeom prst="roundRect">
            <a:avLst>
              <a:gd name="adj" fmla="val 50000"/>
            </a:avLst>
          </a:prstGeom>
          <a:solidFill>
            <a:srgbClr val="7030A0">
              <a:alpha val="39000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 smtClean="0">
                <a:solidFill>
                  <a:schemeClr val="tx1"/>
                </a:solidFill>
              </a:rPr>
              <a:t>Visualisierung </a:t>
            </a:r>
            <a:r>
              <a:rPr lang="de-DE" dirty="0">
                <a:solidFill>
                  <a:schemeClr val="tx1"/>
                </a:solidFill>
              </a:rPr>
              <a:t>für die </a:t>
            </a:r>
            <a:r>
              <a:rPr lang="de-DE" dirty="0" smtClean="0">
                <a:solidFill>
                  <a:schemeClr val="tx1"/>
                </a:solidFill>
              </a:rPr>
              <a:t>Bedienung </a:t>
            </a:r>
            <a:r>
              <a:rPr lang="de-DE" dirty="0">
                <a:solidFill>
                  <a:schemeClr val="tx1"/>
                </a:solidFill>
              </a:rPr>
              <a:t>und Steuerung 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7388093" y="3734341"/>
            <a:ext cx="3292603" cy="856711"/>
          </a:xfrm>
          <a:prstGeom prst="roundRect">
            <a:avLst>
              <a:gd name="adj" fmla="val 50000"/>
            </a:avLst>
          </a:prstGeom>
          <a:solidFill>
            <a:srgbClr val="7030A0">
              <a:alpha val="39000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 smtClean="0">
                <a:solidFill>
                  <a:schemeClr val="tx1"/>
                </a:solidFill>
              </a:rPr>
              <a:t>Überschüssige </a:t>
            </a:r>
            <a:r>
              <a:rPr lang="de-DE" dirty="0">
                <a:solidFill>
                  <a:schemeClr val="tx1"/>
                </a:solidFill>
              </a:rPr>
              <a:t>Energie </a:t>
            </a:r>
            <a:r>
              <a:rPr lang="de-DE" dirty="0" smtClean="0">
                <a:solidFill>
                  <a:schemeClr val="tx1"/>
                </a:solidFill>
              </a:rPr>
              <a:t>zusätzlich </a:t>
            </a:r>
            <a:r>
              <a:rPr lang="de-DE" dirty="0">
                <a:solidFill>
                  <a:schemeClr val="tx1"/>
                </a:solidFill>
              </a:rPr>
              <a:t>in E-Autos </a:t>
            </a:r>
            <a:r>
              <a:rPr lang="de-DE" dirty="0" smtClean="0">
                <a:solidFill>
                  <a:schemeClr val="tx1"/>
                </a:solidFill>
              </a:rPr>
              <a:t>speichern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9034395" y="4971246"/>
            <a:ext cx="2652366" cy="856711"/>
          </a:xfrm>
          <a:prstGeom prst="roundRect">
            <a:avLst>
              <a:gd name="adj" fmla="val 50000"/>
            </a:avLst>
          </a:prstGeom>
          <a:solidFill>
            <a:srgbClr val="7030A0">
              <a:alpha val="39000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 smtClean="0">
                <a:solidFill>
                  <a:schemeClr val="tx1"/>
                </a:solidFill>
              </a:rPr>
              <a:t>Verbraucher mittels KNX vernetzen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8" name="Gerader Verbinder 7"/>
          <p:cNvCxnSpPr>
            <a:stCxn id="18" idx="1"/>
            <a:endCxn id="10" idx="3"/>
          </p:cNvCxnSpPr>
          <p:nvPr/>
        </p:nvCxnSpPr>
        <p:spPr>
          <a:xfrm flipH="1">
            <a:off x="4128941" y="1879988"/>
            <a:ext cx="1429439" cy="429808"/>
          </a:xfrm>
          <a:prstGeom prst="line">
            <a:avLst/>
          </a:prstGeom>
          <a:ln w="31750">
            <a:solidFill>
              <a:srgbClr val="5E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stCxn id="19" idx="1"/>
            <a:endCxn id="13" idx="3"/>
          </p:cNvCxnSpPr>
          <p:nvPr/>
        </p:nvCxnSpPr>
        <p:spPr>
          <a:xfrm flipH="1">
            <a:off x="4128940" y="2745174"/>
            <a:ext cx="4011434" cy="348722"/>
          </a:xfrm>
          <a:prstGeom prst="line">
            <a:avLst/>
          </a:prstGeom>
          <a:ln w="31750">
            <a:solidFill>
              <a:srgbClr val="5E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>
            <a:stCxn id="19" idx="1"/>
            <a:endCxn id="16" idx="3"/>
          </p:cNvCxnSpPr>
          <p:nvPr/>
        </p:nvCxnSpPr>
        <p:spPr>
          <a:xfrm flipH="1">
            <a:off x="4967925" y="2745174"/>
            <a:ext cx="3172449" cy="2857230"/>
          </a:xfrm>
          <a:prstGeom prst="line">
            <a:avLst/>
          </a:prstGeom>
          <a:ln w="31750">
            <a:solidFill>
              <a:srgbClr val="5E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>
            <a:stCxn id="22" idx="1"/>
            <a:endCxn id="15" idx="3"/>
          </p:cNvCxnSpPr>
          <p:nvPr/>
        </p:nvCxnSpPr>
        <p:spPr>
          <a:xfrm flipH="1" flipV="1">
            <a:off x="4128940" y="4662096"/>
            <a:ext cx="4905455" cy="737506"/>
          </a:xfrm>
          <a:prstGeom prst="line">
            <a:avLst/>
          </a:prstGeom>
          <a:ln w="31750">
            <a:solidFill>
              <a:srgbClr val="5E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endCxn id="15" idx="3"/>
          </p:cNvCxnSpPr>
          <p:nvPr/>
        </p:nvCxnSpPr>
        <p:spPr>
          <a:xfrm flipH="1" flipV="1">
            <a:off x="4128940" y="4662096"/>
            <a:ext cx="2124642" cy="940308"/>
          </a:xfrm>
          <a:prstGeom prst="line">
            <a:avLst/>
          </a:prstGeom>
          <a:ln w="31750">
            <a:solidFill>
              <a:srgbClr val="5E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>
            <a:stCxn id="21" idx="1"/>
            <a:endCxn id="14" idx="3"/>
          </p:cNvCxnSpPr>
          <p:nvPr/>
        </p:nvCxnSpPr>
        <p:spPr>
          <a:xfrm flipH="1" flipV="1">
            <a:off x="4128940" y="3877996"/>
            <a:ext cx="3259153" cy="284701"/>
          </a:xfrm>
          <a:prstGeom prst="line">
            <a:avLst/>
          </a:prstGeom>
          <a:ln w="31750">
            <a:solidFill>
              <a:srgbClr val="5E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>
            <a:stCxn id="21" idx="1"/>
            <a:endCxn id="15" idx="3"/>
          </p:cNvCxnSpPr>
          <p:nvPr/>
        </p:nvCxnSpPr>
        <p:spPr>
          <a:xfrm flipH="1">
            <a:off x="4128940" y="4162697"/>
            <a:ext cx="3259153" cy="499399"/>
          </a:xfrm>
          <a:prstGeom prst="line">
            <a:avLst/>
          </a:prstGeom>
          <a:ln w="31750">
            <a:solidFill>
              <a:srgbClr val="5E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>
            <a:stCxn id="21" idx="1"/>
            <a:endCxn id="16" idx="3"/>
          </p:cNvCxnSpPr>
          <p:nvPr/>
        </p:nvCxnSpPr>
        <p:spPr>
          <a:xfrm flipH="1">
            <a:off x="4967925" y="4162697"/>
            <a:ext cx="2420168" cy="1439707"/>
          </a:xfrm>
          <a:prstGeom prst="line">
            <a:avLst/>
          </a:prstGeom>
          <a:ln w="31750">
            <a:solidFill>
              <a:srgbClr val="5E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</p:spTree>
    <p:extLst>
      <p:ext uri="{BB962C8B-B14F-4D97-AF65-F5344CB8AC3E}">
        <p14:creationId xmlns:p14="http://schemas.microsoft.com/office/powerpoint/2010/main" val="46524780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f der gleichen Seite des Rechtecks liegende Ecken abrunden 6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197176" y="683186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Didaktische Einbettung</a:t>
            </a:r>
            <a:endParaRPr lang="de-DE" sz="2800" b="1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0730-ABEA-4739-917B-25C1EC2F4588}" type="slidenum">
              <a:rPr lang="de-DE" smtClean="0"/>
              <a:t>13</a:t>
            </a:fld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456907" y="1981443"/>
            <a:ext cx="3672034" cy="656705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de-DE" dirty="0">
                <a:solidFill>
                  <a:schemeClr val="tx1"/>
                </a:solidFill>
              </a:rPr>
              <a:t>Lernfeld 12: Installieren von Brennstoffversorgungsanlagen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6906" y="1339963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Anlagenmechaniker SHK</a:t>
            </a:r>
            <a:endParaRPr lang="de-DE" sz="2800" b="1" u="sng" dirty="0" smtClean="0"/>
          </a:p>
        </p:txBody>
      </p:sp>
      <p:sp>
        <p:nvSpPr>
          <p:cNvPr id="13" name="Abgerundetes Rechteck 12"/>
          <p:cNvSpPr/>
          <p:nvPr/>
        </p:nvSpPr>
        <p:spPr>
          <a:xfrm>
            <a:off x="456904" y="2883181"/>
            <a:ext cx="3672034" cy="656705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de-DE" dirty="0">
                <a:solidFill>
                  <a:schemeClr val="tx1"/>
                </a:solidFill>
              </a:rPr>
              <a:t>Lernfeld 13: Installieren einer raumlufttechnischen Anlage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56904" y="3784919"/>
            <a:ext cx="3672034" cy="1041409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de-DE" dirty="0">
                <a:solidFill>
                  <a:schemeClr val="tx1"/>
                </a:solidFill>
              </a:rPr>
              <a:t>Lernfeld 14: Instandhalten von versorgungstechnischen Anlagen und Systemen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456904" y="5071360"/>
            <a:ext cx="3672034" cy="1284990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de-DE" dirty="0">
                <a:solidFill>
                  <a:schemeClr val="tx1"/>
                </a:solidFill>
              </a:rPr>
              <a:t>Lernfeld 15: Integrieren ressourcenschonender Anlagen in Systeme der Gebäude- und Energietechnik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4971550" y="1364603"/>
            <a:ext cx="2122575" cy="605774"/>
          </a:xfrm>
          <a:prstGeom prst="roundRect">
            <a:avLst>
              <a:gd name="adj" fmla="val 50000"/>
            </a:avLst>
          </a:prstGeom>
          <a:solidFill>
            <a:srgbClr val="F3745B">
              <a:alpha val="50000"/>
            </a:srgbClr>
          </a:solidFill>
          <a:ln w="28575">
            <a:solidFill>
              <a:srgbClr val="F37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 smtClean="0">
                <a:solidFill>
                  <a:schemeClr val="tx1"/>
                </a:solidFill>
              </a:rPr>
              <a:t>Elektrolyseur und H</a:t>
            </a:r>
            <a:r>
              <a:rPr lang="de-DE" baseline="-25000" dirty="0" smtClean="0">
                <a:solidFill>
                  <a:schemeClr val="tx1"/>
                </a:solidFill>
              </a:rPr>
              <a:t>2</a:t>
            </a:r>
            <a:r>
              <a:rPr lang="de-DE" dirty="0" smtClean="0">
                <a:solidFill>
                  <a:schemeClr val="tx1"/>
                </a:solidFill>
              </a:rPr>
              <a:t>-Leitungen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8102631" y="1245122"/>
            <a:ext cx="3610492" cy="767033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 smtClean="0">
                <a:solidFill>
                  <a:schemeClr val="tx1"/>
                </a:solidFill>
              </a:rPr>
              <a:t>Nutzung der Abwärme der Anlage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(Wärmerückgewinnung)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7936739" y="5656041"/>
            <a:ext cx="3137116" cy="1011352"/>
          </a:xfrm>
          <a:prstGeom prst="roundRect">
            <a:avLst>
              <a:gd name="adj" fmla="val 50000"/>
            </a:avLst>
          </a:prstGeom>
          <a:solidFill>
            <a:schemeClr val="accent5">
              <a:alpha val="5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 smtClean="0">
                <a:solidFill>
                  <a:schemeClr val="tx1"/>
                </a:solidFill>
              </a:rPr>
              <a:t>Visualisierung </a:t>
            </a:r>
            <a:r>
              <a:rPr lang="de-DE" dirty="0">
                <a:solidFill>
                  <a:schemeClr val="tx1"/>
                </a:solidFill>
              </a:rPr>
              <a:t>der </a:t>
            </a:r>
            <a:r>
              <a:rPr lang="de-DE" dirty="0" smtClean="0">
                <a:solidFill>
                  <a:schemeClr val="tx1"/>
                </a:solidFill>
              </a:rPr>
              <a:t>Messdaten </a:t>
            </a:r>
            <a:r>
              <a:rPr lang="de-DE" dirty="0">
                <a:solidFill>
                  <a:schemeClr val="tx1"/>
                </a:solidFill>
              </a:rPr>
              <a:t>über versch. Schnittstellen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8610600" y="3279486"/>
            <a:ext cx="3292603" cy="856711"/>
          </a:xfrm>
          <a:prstGeom prst="roundRect">
            <a:avLst>
              <a:gd name="adj" fmla="val 50000"/>
            </a:avLst>
          </a:prstGeom>
          <a:solidFill>
            <a:schemeClr val="accent5">
              <a:alpha val="5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 smtClean="0">
                <a:solidFill>
                  <a:schemeClr val="tx1"/>
                </a:solidFill>
              </a:rPr>
              <a:t>Anlage </a:t>
            </a:r>
            <a:r>
              <a:rPr lang="de-DE" dirty="0">
                <a:solidFill>
                  <a:schemeClr val="tx1"/>
                </a:solidFill>
              </a:rPr>
              <a:t>einstellen und energetisch optimieren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9060757" y="4282492"/>
            <a:ext cx="2652366" cy="856711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 smtClean="0">
                <a:solidFill>
                  <a:schemeClr val="tx1"/>
                </a:solidFill>
              </a:rPr>
              <a:t>Volumenströme und Temperaturen prüfen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8" name="Gerader Verbinder 7"/>
          <p:cNvCxnSpPr>
            <a:stCxn id="18" idx="1"/>
            <a:endCxn id="10" idx="3"/>
          </p:cNvCxnSpPr>
          <p:nvPr/>
        </p:nvCxnSpPr>
        <p:spPr>
          <a:xfrm flipH="1">
            <a:off x="4128941" y="1667490"/>
            <a:ext cx="842609" cy="642306"/>
          </a:xfrm>
          <a:prstGeom prst="line">
            <a:avLst/>
          </a:prstGeom>
          <a:ln w="31750">
            <a:solidFill>
              <a:srgbClr val="F37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stCxn id="19" idx="1"/>
            <a:endCxn id="13" idx="3"/>
          </p:cNvCxnSpPr>
          <p:nvPr/>
        </p:nvCxnSpPr>
        <p:spPr>
          <a:xfrm flipH="1">
            <a:off x="4128938" y="1628639"/>
            <a:ext cx="3973693" cy="158289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>
            <a:stCxn id="22" idx="1"/>
            <a:endCxn id="13" idx="3"/>
          </p:cNvCxnSpPr>
          <p:nvPr/>
        </p:nvCxnSpPr>
        <p:spPr>
          <a:xfrm flipH="1" flipV="1">
            <a:off x="4128938" y="3211534"/>
            <a:ext cx="4931819" cy="149931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stCxn id="20" idx="1"/>
            <a:endCxn id="16" idx="3"/>
          </p:cNvCxnSpPr>
          <p:nvPr/>
        </p:nvCxnSpPr>
        <p:spPr>
          <a:xfrm flipH="1" flipV="1">
            <a:off x="4128938" y="5713855"/>
            <a:ext cx="3807801" cy="447862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>
            <a:stCxn id="21" idx="1"/>
            <a:endCxn id="14" idx="3"/>
          </p:cNvCxnSpPr>
          <p:nvPr/>
        </p:nvCxnSpPr>
        <p:spPr>
          <a:xfrm flipH="1">
            <a:off x="4128938" y="3707842"/>
            <a:ext cx="4481662" cy="597782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>
            <a:stCxn id="21" idx="1"/>
            <a:endCxn id="16" idx="3"/>
          </p:cNvCxnSpPr>
          <p:nvPr/>
        </p:nvCxnSpPr>
        <p:spPr>
          <a:xfrm flipH="1">
            <a:off x="4128938" y="3707842"/>
            <a:ext cx="4481662" cy="2006013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/>
          <p:cNvCxnSpPr>
            <a:stCxn id="22" idx="1"/>
            <a:endCxn id="14" idx="3"/>
          </p:cNvCxnSpPr>
          <p:nvPr/>
        </p:nvCxnSpPr>
        <p:spPr>
          <a:xfrm flipH="1" flipV="1">
            <a:off x="4128938" y="4305624"/>
            <a:ext cx="4931819" cy="40522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bgerundetes Rechteck 92"/>
          <p:cNvSpPr/>
          <p:nvPr/>
        </p:nvSpPr>
        <p:spPr>
          <a:xfrm>
            <a:off x="6363630" y="4855610"/>
            <a:ext cx="2377439" cy="565346"/>
          </a:xfrm>
          <a:prstGeom prst="roundRect">
            <a:avLst>
              <a:gd name="adj" fmla="val 50000"/>
            </a:avLst>
          </a:prstGeom>
          <a:solidFill>
            <a:srgbClr val="F3745B">
              <a:alpha val="50000"/>
            </a:srgbClr>
          </a:solidFill>
          <a:ln w="28575">
            <a:solidFill>
              <a:srgbClr val="F37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 smtClean="0">
                <a:solidFill>
                  <a:schemeClr val="tx1"/>
                </a:solidFill>
              </a:rPr>
              <a:t>Instandhaltung der Anlage</a:t>
            </a:r>
            <a:endParaRPr lang="de-DE" sz="2000" b="1" dirty="0">
              <a:solidFill>
                <a:schemeClr val="tx1"/>
              </a:solidFill>
            </a:endParaRPr>
          </a:p>
        </p:txBody>
      </p:sp>
      <p:cxnSp>
        <p:nvCxnSpPr>
          <p:cNvPr id="94" name="Gerader Verbinder 93"/>
          <p:cNvCxnSpPr>
            <a:stCxn id="93" idx="1"/>
            <a:endCxn id="16" idx="3"/>
          </p:cNvCxnSpPr>
          <p:nvPr/>
        </p:nvCxnSpPr>
        <p:spPr>
          <a:xfrm flipH="1">
            <a:off x="4128938" y="5138283"/>
            <a:ext cx="2234692" cy="575572"/>
          </a:xfrm>
          <a:prstGeom prst="line">
            <a:avLst/>
          </a:prstGeom>
          <a:ln w="31750">
            <a:solidFill>
              <a:srgbClr val="F37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96"/>
          <p:cNvCxnSpPr>
            <a:stCxn id="93" idx="1"/>
            <a:endCxn id="14" idx="3"/>
          </p:cNvCxnSpPr>
          <p:nvPr/>
        </p:nvCxnSpPr>
        <p:spPr>
          <a:xfrm flipH="1" flipV="1">
            <a:off x="4128938" y="4305624"/>
            <a:ext cx="2234692" cy="832659"/>
          </a:xfrm>
          <a:prstGeom prst="line">
            <a:avLst/>
          </a:prstGeom>
          <a:ln w="31750">
            <a:solidFill>
              <a:srgbClr val="F37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bgerundetes Rechteck 105"/>
          <p:cNvSpPr/>
          <p:nvPr/>
        </p:nvSpPr>
        <p:spPr>
          <a:xfrm>
            <a:off x="7237865" y="2209498"/>
            <a:ext cx="3192750" cy="856711"/>
          </a:xfrm>
          <a:prstGeom prst="roundRect">
            <a:avLst>
              <a:gd name="adj" fmla="val 50000"/>
            </a:avLst>
          </a:prstGeom>
          <a:solidFill>
            <a:srgbClr val="F3745B">
              <a:alpha val="50000"/>
            </a:srgbClr>
          </a:solidFill>
          <a:ln w="28575">
            <a:solidFill>
              <a:srgbClr val="F37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 smtClean="0">
                <a:solidFill>
                  <a:schemeClr val="tx1"/>
                </a:solidFill>
              </a:rPr>
              <a:t>Einspeisungs- und Verbrauchsdaten der Anlage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107" name="Gerader Verbinder 106"/>
          <p:cNvCxnSpPr>
            <a:stCxn id="106" idx="1"/>
            <a:endCxn id="16" idx="3"/>
          </p:cNvCxnSpPr>
          <p:nvPr/>
        </p:nvCxnSpPr>
        <p:spPr>
          <a:xfrm flipH="1">
            <a:off x="4128938" y="2637854"/>
            <a:ext cx="3108927" cy="3076001"/>
          </a:xfrm>
          <a:prstGeom prst="line">
            <a:avLst/>
          </a:prstGeom>
          <a:ln w="31750">
            <a:solidFill>
              <a:srgbClr val="F37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r Verbinder 109"/>
          <p:cNvCxnSpPr>
            <a:stCxn id="106" idx="1"/>
            <a:endCxn id="10" idx="3"/>
          </p:cNvCxnSpPr>
          <p:nvPr/>
        </p:nvCxnSpPr>
        <p:spPr>
          <a:xfrm flipH="1" flipV="1">
            <a:off x="4128941" y="2309796"/>
            <a:ext cx="3108924" cy="328058"/>
          </a:xfrm>
          <a:prstGeom prst="line">
            <a:avLst/>
          </a:prstGeom>
          <a:ln w="31750">
            <a:solidFill>
              <a:srgbClr val="F37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</p:spTree>
    <p:extLst>
      <p:ext uri="{BB962C8B-B14F-4D97-AF65-F5344CB8AC3E}">
        <p14:creationId xmlns:p14="http://schemas.microsoft.com/office/powerpoint/2010/main" val="199356539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93" grpId="0" animBg="1"/>
      <p:bldP spid="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3922" t="6327" r="3922" b="21827"/>
          <a:stretch/>
        </p:blipFill>
        <p:spPr>
          <a:xfrm>
            <a:off x="61932" y="1230486"/>
            <a:ext cx="12118345" cy="5314357"/>
          </a:xfrm>
          <a:prstGeom prst="rect">
            <a:avLst/>
          </a:prstGeom>
        </p:spPr>
      </p:pic>
      <p:sp>
        <p:nvSpPr>
          <p:cNvPr id="7" name="Auf der gleichen Seite des Rechtecks liegende Ecken abrunden 6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197176" y="683186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Didaktische Einbettung</a:t>
            </a:r>
            <a:endParaRPr lang="de-DE" sz="2800" b="1" dirty="0" smtClean="0"/>
          </a:p>
        </p:txBody>
      </p:sp>
      <p:sp>
        <p:nvSpPr>
          <p:cNvPr id="30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10600" y="6461857"/>
            <a:ext cx="2743200" cy="365125"/>
          </a:xfrm>
        </p:spPr>
        <p:txBody>
          <a:bodyPr/>
          <a:lstStyle/>
          <a:p>
            <a:fld id="{07150730-ABEA-4739-917B-25C1EC2F4588}" type="slidenum">
              <a:rPr lang="de-DE" smtClean="0"/>
              <a:t>14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</p:spTree>
    <p:extLst>
      <p:ext uri="{BB962C8B-B14F-4D97-AF65-F5344CB8AC3E}">
        <p14:creationId xmlns:p14="http://schemas.microsoft.com/office/powerpoint/2010/main" val="318343532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f der gleichen Seite des Rechtecks liegende Ecken abrunden 6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197176" y="683186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Wissenstransfer</a:t>
            </a:r>
            <a:endParaRPr lang="de-DE" sz="2800" b="1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0730-ABEA-4739-917B-25C1EC2F4588}" type="slidenum">
              <a:rPr lang="de-DE" smtClean="0"/>
              <a:t>15</a:t>
            </a:fld>
            <a:endParaRPr lang="de-DE" dirty="0"/>
          </a:p>
        </p:txBody>
      </p:sp>
      <p:sp>
        <p:nvSpPr>
          <p:cNvPr id="2" name="Ellipse 1"/>
          <p:cNvSpPr/>
          <p:nvPr/>
        </p:nvSpPr>
        <p:spPr>
          <a:xfrm>
            <a:off x="4621822" y="3024554"/>
            <a:ext cx="2892670" cy="1219200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H2 Kompetenzzentrum Bruchsal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6" name="Gerade Verbindung mit Pfeil 5"/>
          <p:cNvCxnSpPr>
            <a:stCxn id="4" idx="3"/>
            <a:endCxn id="2" idx="1"/>
          </p:cNvCxnSpPr>
          <p:nvPr/>
        </p:nvCxnSpPr>
        <p:spPr>
          <a:xfrm>
            <a:off x="3906087" y="2280139"/>
            <a:ext cx="1139357" cy="922963"/>
          </a:xfrm>
          <a:prstGeom prst="straightConnector1">
            <a:avLst/>
          </a:prstGeom>
          <a:ln w="50800">
            <a:solidFill>
              <a:schemeClr val="tx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bgerundetes Rechteck 35"/>
          <p:cNvSpPr/>
          <p:nvPr/>
        </p:nvSpPr>
        <p:spPr>
          <a:xfrm>
            <a:off x="8299938" y="4243754"/>
            <a:ext cx="3215347" cy="89095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Austausch mit Innungen und Dachorganisationen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37" name="Gerade Verbindung mit Pfeil 36"/>
          <p:cNvCxnSpPr>
            <a:stCxn id="33" idx="3"/>
            <a:endCxn id="2" idx="3"/>
          </p:cNvCxnSpPr>
          <p:nvPr/>
        </p:nvCxnSpPr>
        <p:spPr>
          <a:xfrm flipV="1">
            <a:off x="3954632" y="4065206"/>
            <a:ext cx="1090812" cy="922963"/>
          </a:xfrm>
          <a:prstGeom prst="straightConnector1">
            <a:avLst/>
          </a:prstGeom>
          <a:ln w="50800">
            <a:solidFill>
              <a:schemeClr val="tx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bgerundetes Rechteck 3"/>
          <p:cNvSpPr/>
          <p:nvPr/>
        </p:nvSpPr>
        <p:spPr>
          <a:xfrm>
            <a:off x="1056649" y="1981201"/>
            <a:ext cx="2849438" cy="59787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Kooperationen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5" name="Auf der gleichen Seite des Rechtecks liegende Ecken abrunden 24"/>
          <p:cNvSpPr/>
          <p:nvPr/>
        </p:nvSpPr>
        <p:spPr>
          <a:xfrm>
            <a:off x="1298929" y="2579078"/>
            <a:ext cx="1985105" cy="743064"/>
          </a:xfrm>
          <a:prstGeom prst="round2SameRect">
            <a:avLst>
              <a:gd name="adj1" fmla="val 0"/>
              <a:gd name="adj2" fmla="val 50000"/>
            </a:avLst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Fraunhofer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KIT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840157" y="4689231"/>
            <a:ext cx="3114475" cy="59787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Fort- und Weiterbildungen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44" name="Auf der gleichen Seite des Rechtecks liegende Ecken abrunden 43"/>
          <p:cNvSpPr/>
          <p:nvPr/>
        </p:nvSpPr>
        <p:spPr>
          <a:xfrm>
            <a:off x="1056649" y="5288130"/>
            <a:ext cx="2789252" cy="726831"/>
          </a:xfrm>
          <a:prstGeom prst="round2SameRect">
            <a:avLst>
              <a:gd name="adj1" fmla="val 0"/>
              <a:gd name="adj2" fmla="val 50000"/>
            </a:avLst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Erwerb von Zusatzqualifikationen</a:t>
            </a:r>
          </a:p>
        </p:txBody>
      </p:sp>
      <p:cxnSp>
        <p:nvCxnSpPr>
          <p:cNvPr id="46" name="Gerade Verbindung mit Pfeil 45"/>
          <p:cNvCxnSpPr>
            <a:stCxn id="2" idx="7"/>
            <a:endCxn id="35" idx="1"/>
          </p:cNvCxnSpPr>
          <p:nvPr/>
        </p:nvCxnSpPr>
        <p:spPr>
          <a:xfrm flipV="1">
            <a:off x="7090870" y="2095269"/>
            <a:ext cx="1665243" cy="1107833"/>
          </a:xfrm>
          <a:prstGeom prst="straightConnector1">
            <a:avLst/>
          </a:prstGeom>
          <a:ln w="50800">
            <a:solidFill>
              <a:schemeClr val="tx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8756113" y="1796331"/>
            <a:ext cx="2904685" cy="59787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Austausch mit BS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5" name="Auf der gleichen Seite des Rechtecks liegende Ecken abrunden 54"/>
          <p:cNvSpPr/>
          <p:nvPr/>
        </p:nvSpPr>
        <p:spPr>
          <a:xfrm>
            <a:off x="8945962" y="2394207"/>
            <a:ext cx="2667944" cy="808895"/>
          </a:xfrm>
          <a:prstGeom prst="round2SameRect">
            <a:avLst>
              <a:gd name="adj1" fmla="val 0"/>
              <a:gd name="adj2" fmla="val 50000"/>
            </a:avLst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Über digitalen Zwilling der Anlage</a:t>
            </a:r>
          </a:p>
        </p:txBody>
      </p:sp>
      <p:sp>
        <p:nvSpPr>
          <p:cNvPr id="56" name="Auf der gleichen Seite des Rechtecks liegende Ecken abrunden 55"/>
          <p:cNvSpPr/>
          <p:nvPr/>
        </p:nvSpPr>
        <p:spPr>
          <a:xfrm>
            <a:off x="8962729" y="5131219"/>
            <a:ext cx="2215226" cy="1040652"/>
          </a:xfrm>
          <a:prstGeom prst="round2SameRect">
            <a:avLst>
              <a:gd name="adj1" fmla="val 0"/>
              <a:gd name="adj2" fmla="val 50000"/>
            </a:avLst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Langfristig Lehrplanarbeit</a:t>
            </a:r>
          </a:p>
        </p:txBody>
      </p:sp>
      <p:cxnSp>
        <p:nvCxnSpPr>
          <p:cNvPr id="57" name="Gerade Verbindung mit Pfeil 56"/>
          <p:cNvCxnSpPr>
            <a:stCxn id="2" idx="5"/>
            <a:endCxn id="36" idx="1"/>
          </p:cNvCxnSpPr>
          <p:nvPr/>
        </p:nvCxnSpPr>
        <p:spPr>
          <a:xfrm>
            <a:off x="7090870" y="4065206"/>
            <a:ext cx="1209068" cy="624025"/>
          </a:xfrm>
          <a:prstGeom prst="straightConnector1">
            <a:avLst/>
          </a:prstGeom>
          <a:ln w="50800">
            <a:solidFill>
              <a:schemeClr val="tx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</p:spTree>
    <p:extLst>
      <p:ext uri="{BB962C8B-B14F-4D97-AF65-F5344CB8AC3E}">
        <p14:creationId xmlns:p14="http://schemas.microsoft.com/office/powerpoint/2010/main" val="26757802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4" grpId="0" animBg="1"/>
      <p:bldP spid="25" grpId="0" animBg="1"/>
      <p:bldP spid="33" grpId="0" animBg="1"/>
      <p:bldP spid="44" grpId="0" animBg="1"/>
      <p:bldP spid="35" grpId="0" animBg="1"/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1" y="1091779"/>
            <a:ext cx="12192000" cy="4878197"/>
          </a:xfrm>
          <a:prstGeom prst="rect">
            <a:avLst/>
          </a:prstGeom>
          <a:solidFill>
            <a:srgbClr val="DCE7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645308"/>
            <a:ext cx="12192000" cy="3779545"/>
          </a:xfrm>
          <a:prstGeom prst="rect">
            <a:avLst/>
          </a:prstGeom>
          <a:solidFill>
            <a:srgbClr val="ACC9DE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581834" y="2099716"/>
            <a:ext cx="7028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/>
              <a:t>Vielen Dank</a:t>
            </a:r>
            <a:br>
              <a:rPr lang="de-DE" sz="6000" b="1" dirty="0" smtClean="0"/>
            </a:br>
            <a:r>
              <a:rPr lang="de-DE" sz="6000" b="1" dirty="0" smtClean="0"/>
              <a:t> für Ihre Aufmerksamkeit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</p:spTree>
    <p:extLst>
      <p:ext uri="{BB962C8B-B14F-4D97-AF65-F5344CB8AC3E}">
        <p14:creationId xmlns:p14="http://schemas.microsoft.com/office/powerpoint/2010/main" val="39002202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f der gleichen Seite des Rechtecks liegende Ecken abrunden 2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583710" y="698483"/>
            <a:ext cx="50245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Kurze Vorstellung</a:t>
            </a:r>
            <a:endParaRPr lang="de-DE" sz="2800" b="1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56906" y="1467330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Wo kommen wir her?</a:t>
            </a:r>
            <a:endParaRPr lang="de-DE" sz="2800" b="1" u="sng" dirty="0" smtClean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78" y="2051050"/>
            <a:ext cx="4410075" cy="4305300"/>
          </a:xfrm>
          <a:prstGeom prst="rect">
            <a:avLst/>
          </a:prstGeom>
          <a:ln w="79375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  <a:softEdge rad="31750"/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/>
          <a:srcRect t="8662" b="4697"/>
          <a:stretch/>
        </p:blipFill>
        <p:spPr>
          <a:xfrm>
            <a:off x="6946948" y="1389381"/>
            <a:ext cx="4095750" cy="4819427"/>
          </a:xfrm>
          <a:prstGeom prst="rect">
            <a:avLst/>
          </a:prstGeom>
          <a:ln w="79375">
            <a:solidFill>
              <a:schemeClr val="tx1"/>
            </a:solidFill>
          </a:ln>
          <a:effectLst>
            <a:softEdge rad="31750"/>
          </a:effectLst>
        </p:spPr>
      </p:pic>
      <p:grpSp>
        <p:nvGrpSpPr>
          <p:cNvPr id="21" name="Gruppieren 20"/>
          <p:cNvGrpSpPr/>
          <p:nvPr/>
        </p:nvGrpSpPr>
        <p:grpSpPr>
          <a:xfrm>
            <a:off x="8212714" y="5015460"/>
            <a:ext cx="247679" cy="248453"/>
            <a:chOff x="9272586" y="5328434"/>
            <a:chExt cx="247679" cy="248453"/>
          </a:xfrm>
        </p:grpSpPr>
        <p:sp>
          <p:nvSpPr>
            <p:cNvPr id="16" name="Flussdiagramm: Lochstreifen 15"/>
            <p:cNvSpPr/>
            <p:nvPr/>
          </p:nvSpPr>
          <p:spPr>
            <a:xfrm rot="1297965" flipH="1">
              <a:off x="9355241" y="5340129"/>
              <a:ext cx="165024" cy="123174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 flipH="1">
              <a:off x="9272586" y="5328434"/>
              <a:ext cx="105134" cy="2484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0730-ABEA-4739-917B-25C1EC2F4588}" type="slidenum">
              <a:rPr lang="de-DE" smtClean="0"/>
              <a:t>2</a:t>
            </a:fld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637005" y="2040292"/>
            <a:ext cx="2928254" cy="4316058"/>
            <a:chOff x="5637005" y="2040292"/>
            <a:chExt cx="2928254" cy="4316058"/>
          </a:xfrm>
        </p:grpSpPr>
        <p:sp>
          <p:nvSpPr>
            <p:cNvPr id="2" name="Ellipse 1"/>
            <p:cNvSpPr/>
            <p:nvPr/>
          </p:nvSpPr>
          <p:spPr>
            <a:xfrm>
              <a:off x="7901251" y="4963652"/>
              <a:ext cx="664008" cy="625904"/>
            </a:xfrm>
            <a:prstGeom prst="ellipse">
              <a:avLst/>
            </a:prstGeom>
            <a:noFill/>
            <a:ln w="28575"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" name="Gerader Verbinder 3"/>
            <p:cNvCxnSpPr>
              <a:stCxn id="2" idx="7"/>
            </p:cNvCxnSpPr>
            <p:nvPr/>
          </p:nvCxnSpPr>
          <p:spPr>
            <a:xfrm flipH="1" flipV="1">
              <a:off x="5637005" y="2040292"/>
              <a:ext cx="2831012" cy="3015022"/>
            </a:xfrm>
            <a:prstGeom prst="line">
              <a:avLst/>
            </a:prstGeom>
            <a:ln w="28575">
              <a:solidFill>
                <a:schemeClr val="tx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>
              <a:stCxn id="2" idx="4"/>
            </p:cNvCxnSpPr>
            <p:nvPr/>
          </p:nvCxnSpPr>
          <p:spPr>
            <a:xfrm flipH="1">
              <a:off x="5637005" y="5589556"/>
              <a:ext cx="2596250" cy="766794"/>
            </a:xfrm>
            <a:prstGeom prst="line">
              <a:avLst/>
            </a:prstGeom>
            <a:ln w="28575">
              <a:solidFill>
                <a:schemeClr val="tx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</p:spTree>
    <p:extLst>
      <p:ext uri="{BB962C8B-B14F-4D97-AF65-F5344CB8AC3E}">
        <p14:creationId xmlns:p14="http://schemas.microsoft.com/office/powerpoint/2010/main" val="25678467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f der gleichen Seite des Rechtecks liegende Ecken abrunden 13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583709" y="704677"/>
            <a:ext cx="50245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Kurze Vorstellung</a:t>
            </a:r>
            <a:endParaRPr lang="de-DE" sz="2800" b="1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56906" y="1467330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Die Balthasar-Neumann-Schule1 (BNS1)</a:t>
            </a:r>
            <a:endParaRPr lang="de-DE" sz="2800" b="1" u="sng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27956" t="36164" r="38053" b="29307"/>
          <a:stretch/>
        </p:blipFill>
        <p:spPr>
          <a:xfrm>
            <a:off x="5467350" y="2154485"/>
            <a:ext cx="6327615" cy="3615779"/>
          </a:xfrm>
          <a:prstGeom prst="rect">
            <a:avLst/>
          </a:prstGeom>
          <a:ln w="63500">
            <a:solidFill>
              <a:schemeClr val="bg1">
                <a:lumMod val="50000"/>
              </a:schemeClr>
            </a:solidFill>
          </a:ln>
          <a:effectLst>
            <a:softEdge rad="63500"/>
          </a:effectLst>
        </p:spPr>
      </p:pic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0730-ABEA-4739-917B-25C1EC2F4588}" type="slidenum">
              <a:rPr lang="de-DE" smtClean="0"/>
              <a:t>3</a:t>
            </a:fld>
            <a:endParaRPr lang="de-DE" dirty="0"/>
          </a:p>
        </p:txBody>
      </p:sp>
      <p:sp>
        <p:nvSpPr>
          <p:cNvPr id="25" name="Abgerundetes Rechteck 24"/>
          <p:cNvSpPr/>
          <p:nvPr/>
        </p:nvSpPr>
        <p:spPr>
          <a:xfrm>
            <a:off x="1997916" y="2221191"/>
            <a:ext cx="2332924" cy="656705"/>
          </a:xfrm>
          <a:prstGeom prst="roundRect">
            <a:avLst/>
          </a:prstGeom>
          <a:solidFill>
            <a:srgbClr val="FF741F">
              <a:alpha val="39000"/>
            </a:srgbClr>
          </a:solidFill>
          <a:ln w="28575">
            <a:solidFill>
              <a:srgbClr val="FF7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ca. 1200 </a:t>
            </a:r>
            <a:r>
              <a:rPr lang="de-DE" sz="2000" b="1" dirty="0" err="1" smtClean="0">
                <a:solidFill>
                  <a:schemeClr val="tx1"/>
                </a:solidFill>
              </a:rPr>
              <a:t>Schüler:innen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1997916" y="4837309"/>
            <a:ext cx="2332924" cy="953891"/>
          </a:xfrm>
          <a:prstGeom prst="roundRect">
            <a:avLst/>
          </a:prstGeom>
          <a:solidFill>
            <a:srgbClr val="FF741F">
              <a:alpha val="39000"/>
            </a:srgbClr>
          </a:solidFill>
          <a:ln w="28575">
            <a:solidFill>
              <a:srgbClr val="FF7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Berufsschule </a:t>
            </a:r>
            <a:r>
              <a:rPr lang="de-DE" sz="2000" b="1" dirty="0" smtClean="0">
                <a:solidFill>
                  <a:schemeClr val="tx1"/>
                </a:solidFill>
              </a:rPr>
              <a:t>Metall, SHK </a:t>
            </a:r>
            <a:r>
              <a:rPr lang="de-DE" sz="2000" b="1" dirty="0">
                <a:solidFill>
                  <a:schemeClr val="tx1"/>
                </a:solidFill>
              </a:rPr>
              <a:t>und Elektro 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1997916" y="3966457"/>
            <a:ext cx="2332924" cy="656705"/>
          </a:xfrm>
          <a:prstGeom prst="roundRect">
            <a:avLst/>
          </a:prstGeom>
          <a:solidFill>
            <a:srgbClr val="FF741F">
              <a:alpha val="39000"/>
            </a:srgbClr>
          </a:solidFill>
          <a:ln w="28575">
            <a:solidFill>
              <a:srgbClr val="FF7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Berufsschule </a:t>
            </a:r>
            <a:r>
              <a:rPr lang="de-DE" sz="2000" b="1" dirty="0" smtClean="0">
                <a:solidFill>
                  <a:schemeClr val="tx1"/>
                </a:solidFill>
              </a:rPr>
              <a:t>Holz, Farbe und AO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1997916" y="3095605"/>
            <a:ext cx="2332924" cy="656705"/>
          </a:xfrm>
          <a:prstGeom prst="roundRect">
            <a:avLst/>
          </a:prstGeom>
          <a:solidFill>
            <a:srgbClr val="FF741F">
              <a:alpha val="39000"/>
            </a:srgbClr>
          </a:solidFill>
          <a:ln w="28575">
            <a:solidFill>
              <a:srgbClr val="FF7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Vollzeit </a:t>
            </a:r>
            <a:r>
              <a:rPr lang="de-DE" sz="2000" b="1" dirty="0" smtClean="0">
                <a:solidFill>
                  <a:schemeClr val="tx1"/>
                </a:solidFill>
              </a:rPr>
              <a:t/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2000" b="1" dirty="0" smtClean="0">
                <a:solidFill>
                  <a:schemeClr val="tx1"/>
                </a:solidFill>
              </a:rPr>
              <a:t>TG</a:t>
            </a:r>
            <a:r>
              <a:rPr lang="de-DE" sz="2000" b="1" dirty="0">
                <a:solidFill>
                  <a:schemeClr val="tx1"/>
                </a:solidFill>
              </a:rPr>
              <a:t>, BK und 2BFS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711412" y="3847765"/>
            <a:ext cx="1096677" cy="917873"/>
            <a:chOff x="711412" y="3847765"/>
            <a:chExt cx="1096677" cy="917873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412" y="4314787"/>
              <a:ext cx="496856" cy="450851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8982" y="4198623"/>
              <a:ext cx="569107" cy="459135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445" y="3847765"/>
              <a:ext cx="501424" cy="458255"/>
            </a:xfrm>
            <a:prstGeom prst="rect">
              <a:avLst/>
            </a:prstGeom>
          </p:spPr>
        </p:pic>
      </p:grpSp>
      <p:grpSp>
        <p:nvGrpSpPr>
          <p:cNvPr id="21" name="Gruppieren 20"/>
          <p:cNvGrpSpPr/>
          <p:nvPr/>
        </p:nvGrpSpPr>
        <p:grpSpPr>
          <a:xfrm>
            <a:off x="650302" y="4871381"/>
            <a:ext cx="1141419" cy="991312"/>
            <a:chOff x="650302" y="4871381"/>
            <a:chExt cx="1141419" cy="991312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63" y="5303786"/>
              <a:ext cx="565158" cy="529318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0302" y="5348343"/>
              <a:ext cx="561975" cy="51435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5555" y="4871381"/>
              <a:ext cx="570913" cy="479847"/>
            </a:xfrm>
            <a:prstGeom prst="rect">
              <a:avLst/>
            </a:prstGeom>
          </p:spPr>
        </p:pic>
      </p:grpSp>
      <p:grpSp>
        <p:nvGrpSpPr>
          <p:cNvPr id="19" name="Gruppieren 18"/>
          <p:cNvGrpSpPr/>
          <p:nvPr/>
        </p:nvGrpSpPr>
        <p:grpSpPr>
          <a:xfrm>
            <a:off x="603643" y="3126129"/>
            <a:ext cx="1182839" cy="605954"/>
            <a:chOff x="603643" y="3126129"/>
            <a:chExt cx="1182839" cy="605954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3643" y="3173167"/>
              <a:ext cx="550679" cy="55891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257" y="3126129"/>
              <a:ext cx="657225" cy="571500"/>
            </a:xfrm>
            <a:prstGeom prst="rect">
              <a:avLst/>
            </a:prstGeom>
          </p:spPr>
        </p:pic>
      </p:grpSp>
      <p:sp>
        <p:nvSpPr>
          <p:cNvPr id="29" name="Textfeld 28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</p:spTree>
    <p:extLst>
      <p:ext uri="{BB962C8B-B14F-4D97-AF65-F5344CB8AC3E}">
        <p14:creationId xmlns:p14="http://schemas.microsoft.com/office/powerpoint/2010/main" val="399067937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f der gleichen Seite des Rechtecks liegende Ecken abrunden 13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583709" y="704677"/>
            <a:ext cx="50245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Kurze Vorstellung</a:t>
            </a:r>
            <a:endParaRPr lang="de-DE" sz="2800" b="1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56906" y="1467330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Die Balthasar-Neumann-Schule1 (BNS1)</a:t>
            </a:r>
            <a:endParaRPr lang="de-DE" sz="2800" b="1" u="sng" dirty="0" smtClean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0730-ABEA-4739-917B-25C1EC2F4588}" type="slidenum">
              <a:rPr lang="de-DE" smtClean="0"/>
              <a:t>4</a:t>
            </a:fld>
            <a:endParaRPr lang="de-DE" dirty="0"/>
          </a:p>
        </p:txBody>
      </p:sp>
      <p:sp>
        <p:nvSpPr>
          <p:cNvPr id="25" name="Abgerundetes Rechteck 24"/>
          <p:cNvSpPr/>
          <p:nvPr/>
        </p:nvSpPr>
        <p:spPr>
          <a:xfrm>
            <a:off x="1997916" y="2221191"/>
            <a:ext cx="2332924" cy="656705"/>
          </a:xfrm>
          <a:prstGeom prst="roundRect">
            <a:avLst/>
          </a:prstGeom>
          <a:solidFill>
            <a:srgbClr val="FF741F">
              <a:alpha val="39000"/>
            </a:srgbClr>
          </a:solidFill>
          <a:ln w="28575">
            <a:solidFill>
              <a:srgbClr val="FF7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ca. 1200 </a:t>
            </a:r>
            <a:r>
              <a:rPr lang="de-DE" sz="2000" b="1" dirty="0" err="1" smtClean="0">
                <a:solidFill>
                  <a:schemeClr val="tx1"/>
                </a:solidFill>
              </a:rPr>
              <a:t>Schüler:innen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1997916" y="4837309"/>
            <a:ext cx="2332924" cy="953891"/>
          </a:xfrm>
          <a:prstGeom prst="roundRect">
            <a:avLst/>
          </a:prstGeom>
          <a:solidFill>
            <a:srgbClr val="FF741F">
              <a:alpha val="39000"/>
            </a:srgbClr>
          </a:solidFill>
          <a:ln w="28575">
            <a:solidFill>
              <a:srgbClr val="FF7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Berufsschule </a:t>
            </a:r>
            <a:r>
              <a:rPr lang="de-DE" sz="2000" b="1" dirty="0" smtClean="0">
                <a:solidFill>
                  <a:schemeClr val="tx1"/>
                </a:solidFill>
              </a:rPr>
              <a:t>Metall, SHK </a:t>
            </a:r>
            <a:r>
              <a:rPr lang="de-DE" sz="2000" b="1" dirty="0">
                <a:solidFill>
                  <a:schemeClr val="tx1"/>
                </a:solidFill>
              </a:rPr>
              <a:t>und Elektro 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1997916" y="3966457"/>
            <a:ext cx="2332924" cy="656705"/>
          </a:xfrm>
          <a:prstGeom prst="roundRect">
            <a:avLst/>
          </a:prstGeom>
          <a:solidFill>
            <a:srgbClr val="FF741F">
              <a:alpha val="39000"/>
            </a:srgbClr>
          </a:solidFill>
          <a:ln w="28575">
            <a:solidFill>
              <a:srgbClr val="FF7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Berufsschule </a:t>
            </a:r>
            <a:r>
              <a:rPr lang="de-DE" sz="2000" b="1" dirty="0" smtClean="0">
                <a:solidFill>
                  <a:schemeClr val="tx1"/>
                </a:solidFill>
              </a:rPr>
              <a:t>Holz, Farbe und AO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1997916" y="3095605"/>
            <a:ext cx="2332924" cy="656705"/>
          </a:xfrm>
          <a:prstGeom prst="roundRect">
            <a:avLst/>
          </a:prstGeom>
          <a:solidFill>
            <a:srgbClr val="FF741F">
              <a:alpha val="39000"/>
            </a:srgbClr>
          </a:solidFill>
          <a:ln w="28575">
            <a:solidFill>
              <a:srgbClr val="FF7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Vollzeit </a:t>
            </a:r>
            <a:r>
              <a:rPr lang="de-DE" sz="2000" b="1" dirty="0" smtClean="0">
                <a:solidFill>
                  <a:schemeClr val="tx1"/>
                </a:solidFill>
              </a:rPr>
              <a:t/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2000" b="1" dirty="0" smtClean="0">
                <a:solidFill>
                  <a:schemeClr val="tx1"/>
                </a:solidFill>
              </a:rPr>
              <a:t>TG</a:t>
            </a:r>
            <a:r>
              <a:rPr lang="de-DE" sz="2000" b="1" dirty="0">
                <a:solidFill>
                  <a:schemeClr val="tx1"/>
                </a:solidFill>
              </a:rPr>
              <a:t>, BK und 2BFS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95998" y="2221191"/>
            <a:ext cx="5797647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/>
              <a:t>Elektroniker/in für </a:t>
            </a:r>
            <a:r>
              <a:rPr lang="de-DE" sz="2000" b="1" u="sng" dirty="0"/>
              <a:t>Gebäude- </a:t>
            </a:r>
            <a:r>
              <a:rPr lang="de-DE" sz="2000" b="1" u="sng"/>
              <a:t>und </a:t>
            </a:r>
            <a:r>
              <a:rPr lang="de-DE" sz="2000" b="1" u="sng" smtClean="0"/>
              <a:t>Infrastruktursysteme</a:t>
            </a:r>
          </a:p>
          <a:p>
            <a:pPr>
              <a:lnSpc>
                <a:spcPct val="150000"/>
              </a:lnSpc>
            </a:pPr>
            <a:endParaRPr lang="de-DE" sz="2000" b="1" u="sng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u="sng" dirty="0" smtClean="0"/>
              <a:t>Fachschule für Gebäudesystemtechnik </a:t>
            </a:r>
            <a:r>
              <a:rPr lang="de-DE" sz="2000" b="1" dirty="0" smtClean="0"/>
              <a:t>(</a:t>
            </a:r>
            <a:r>
              <a:rPr lang="de-DE" sz="2000" b="1" dirty="0" err="1" smtClean="0"/>
              <a:t>Techniker:in</a:t>
            </a:r>
            <a:r>
              <a:rPr lang="de-DE" sz="2000" b="1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b="1" u="sng" dirty="0" smtClean="0"/>
          </a:p>
        </p:txBody>
      </p:sp>
      <p:sp>
        <p:nvSpPr>
          <p:cNvPr id="13" name="Abgerundetes Rechteck 12"/>
          <p:cNvSpPr/>
          <p:nvPr/>
        </p:nvSpPr>
        <p:spPr>
          <a:xfrm>
            <a:off x="6095998" y="4816373"/>
            <a:ext cx="5257802" cy="974827"/>
          </a:xfrm>
          <a:prstGeom prst="roundRect">
            <a:avLst/>
          </a:prstGeom>
          <a:solidFill>
            <a:schemeClr val="accent6">
              <a:alpha val="39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=&gt; zukünftige Ausrichtung im Bereich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b="1" dirty="0" err="1">
                <a:solidFill>
                  <a:schemeClr val="tx1"/>
                </a:solidFill>
              </a:rPr>
              <a:t>SmartHome</a:t>
            </a:r>
            <a:r>
              <a:rPr lang="de-DE" sz="2000" b="1" dirty="0">
                <a:solidFill>
                  <a:schemeClr val="tx1"/>
                </a:solidFill>
              </a:rPr>
              <a:t> / </a:t>
            </a:r>
            <a:r>
              <a:rPr lang="de-DE" sz="2000" b="1" dirty="0" smtClean="0">
                <a:solidFill>
                  <a:schemeClr val="tx1"/>
                </a:solidFill>
              </a:rPr>
              <a:t>Energiemanagement</a:t>
            </a:r>
            <a:endParaRPr lang="de-DE" sz="2000" b="1" dirty="0">
              <a:solidFill>
                <a:schemeClr val="tx1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711412" y="3847765"/>
            <a:ext cx="1096677" cy="917873"/>
            <a:chOff x="711412" y="3847765"/>
            <a:chExt cx="1096677" cy="917873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412" y="4314787"/>
              <a:ext cx="496856" cy="450851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8982" y="4198623"/>
              <a:ext cx="569107" cy="459135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445" y="3847765"/>
              <a:ext cx="501424" cy="458255"/>
            </a:xfrm>
            <a:prstGeom prst="rect">
              <a:avLst/>
            </a:prstGeom>
          </p:spPr>
        </p:pic>
      </p:grpSp>
      <p:grpSp>
        <p:nvGrpSpPr>
          <p:cNvPr id="21" name="Gruppieren 20"/>
          <p:cNvGrpSpPr/>
          <p:nvPr/>
        </p:nvGrpSpPr>
        <p:grpSpPr>
          <a:xfrm>
            <a:off x="650302" y="4871381"/>
            <a:ext cx="1141419" cy="991312"/>
            <a:chOff x="650302" y="4871381"/>
            <a:chExt cx="1141419" cy="991312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6563" y="5303786"/>
              <a:ext cx="565158" cy="529318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0302" y="5348343"/>
              <a:ext cx="561975" cy="51435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5555" y="4871381"/>
              <a:ext cx="570913" cy="479847"/>
            </a:xfrm>
            <a:prstGeom prst="rect">
              <a:avLst/>
            </a:prstGeom>
          </p:spPr>
        </p:pic>
      </p:grpSp>
      <p:grpSp>
        <p:nvGrpSpPr>
          <p:cNvPr id="19" name="Gruppieren 18"/>
          <p:cNvGrpSpPr/>
          <p:nvPr/>
        </p:nvGrpSpPr>
        <p:grpSpPr>
          <a:xfrm>
            <a:off x="603643" y="3126129"/>
            <a:ext cx="1182839" cy="605954"/>
            <a:chOff x="603643" y="3126129"/>
            <a:chExt cx="1182839" cy="605954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3643" y="3173167"/>
              <a:ext cx="550679" cy="55891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29257" y="3126129"/>
              <a:ext cx="657225" cy="571500"/>
            </a:xfrm>
            <a:prstGeom prst="rect">
              <a:avLst/>
            </a:prstGeom>
          </p:spPr>
        </p:pic>
      </p:grpSp>
      <p:sp>
        <p:nvSpPr>
          <p:cNvPr id="29" name="Textfeld 28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</p:spTree>
    <p:extLst>
      <p:ext uri="{BB962C8B-B14F-4D97-AF65-F5344CB8AC3E}">
        <p14:creationId xmlns:p14="http://schemas.microsoft.com/office/powerpoint/2010/main" val="19920024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f der gleichen Seite des Rechtecks liegende Ecken abrunden 20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425363" y="1698161"/>
            <a:ext cx="4359450" cy="4384427"/>
            <a:chOff x="467214" y="2154485"/>
            <a:chExt cx="4359450" cy="4384427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/>
            <a:srcRect l="35502" t="26808" r="35071" b="20137"/>
            <a:stretch/>
          </p:blipFill>
          <p:spPr>
            <a:xfrm>
              <a:off x="797358" y="2154485"/>
              <a:ext cx="3718009" cy="3770971"/>
            </a:xfrm>
            <a:prstGeom prst="rect">
              <a:avLst/>
            </a:prstGeom>
            <a:ln w="79375">
              <a:solidFill>
                <a:schemeClr val="tx1"/>
              </a:solidFill>
            </a:ln>
            <a:effectLst>
              <a:softEdge rad="31750"/>
            </a:effectLst>
          </p:spPr>
        </p:pic>
        <p:sp>
          <p:nvSpPr>
            <p:cNvPr id="10" name="Textfeld 9"/>
            <p:cNvSpPr txBox="1"/>
            <p:nvPr/>
          </p:nvSpPr>
          <p:spPr>
            <a:xfrm>
              <a:off x="467214" y="6138802"/>
              <a:ext cx="43594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000" b="1" dirty="0" smtClean="0"/>
                <a:t>Neuer </a:t>
              </a:r>
              <a:r>
                <a:rPr lang="de-DE" sz="2000" b="1" dirty="0" err="1" smtClean="0"/>
                <a:t>Modulbau</a:t>
              </a:r>
              <a:r>
                <a:rPr lang="de-DE" sz="2000" b="1" dirty="0" smtClean="0"/>
                <a:t> mit Smart-</a:t>
              </a:r>
              <a:r>
                <a:rPr lang="de-DE" sz="2000" b="1" dirty="0" err="1" smtClean="0"/>
                <a:t>Energy</a:t>
              </a:r>
              <a:r>
                <a:rPr lang="de-DE" sz="2000" b="1" dirty="0" smtClean="0"/>
                <a:t>-Lab</a:t>
              </a:r>
              <a:endParaRPr lang="de-DE" sz="2800" b="1" dirty="0" smtClean="0"/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0730-ABEA-4739-917B-25C1EC2F4588}" type="slidenum">
              <a:rPr lang="de-DE" smtClean="0"/>
              <a:t>5</a:t>
            </a:fld>
            <a:endParaRPr lang="de-DE"/>
          </a:p>
        </p:txBody>
      </p:sp>
      <p:pic>
        <p:nvPicPr>
          <p:cNvPr id="13" name="Grafik 12" descr="Ein Bild, das Text, Diagramm, parallel, Plan enthält.&#10;&#10;Automatisch generierte Beschreibu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72" y="1272540"/>
            <a:ext cx="4714875" cy="50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bgerundetes Rechteck 13"/>
          <p:cNvSpPr/>
          <p:nvPr/>
        </p:nvSpPr>
        <p:spPr>
          <a:xfrm>
            <a:off x="8753100" y="3383265"/>
            <a:ext cx="1681818" cy="656705"/>
          </a:xfrm>
          <a:prstGeom prst="roundRect">
            <a:avLst/>
          </a:prstGeom>
          <a:solidFill>
            <a:srgbClr val="FF741F">
              <a:alpha val="39000"/>
            </a:srgbClr>
          </a:solidFill>
          <a:ln w="28575">
            <a:solidFill>
              <a:srgbClr val="FF7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Arbeitsplätze</a:t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2000" b="1" dirty="0" smtClean="0">
                <a:solidFill>
                  <a:schemeClr val="tx1"/>
                </a:solidFill>
              </a:rPr>
              <a:t> für 16 </a:t>
            </a:r>
            <a:r>
              <a:rPr lang="de-DE" sz="2000" b="1" dirty="0" err="1" smtClean="0">
                <a:solidFill>
                  <a:schemeClr val="tx1"/>
                </a:solidFill>
              </a:rPr>
              <a:t>SuS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5579101" y="5136514"/>
            <a:ext cx="2435346" cy="656705"/>
          </a:xfrm>
          <a:prstGeom prst="roundRect">
            <a:avLst/>
          </a:prstGeom>
          <a:solidFill>
            <a:srgbClr val="FF741F">
              <a:alpha val="39000"/>
            </a:srgbClr>
          </a:solidFill>
          <a:ln w="28575">
            <a:solidFill>
              <a:srgbClr val="FF7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Vollautomatisierte </a:t>
            </a:r>
            <a:r>
              <a:rPr lang="de-DE" sz="2000" b="1" dirty="0" err="1" smtClean="0">
                <a:solidFill>
                  <a:schemeClr val="tx1"/>
                </a:solidFill>
              </a:rPr>
              <a:t>SmartHome</a:t>
            </a:r>
            <a:r>
              <a:rPr lang="de-DE" sz="2000" b="1" dirty="0" smtClean="0">
                <a:solidFill>
                  <a:schemeClr val="tx1"/>
                </a:solidFill>
              </a:rPr>
              <a:t> Technik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9349770" y="4869807"/>
            <a:ext cx="1623030" cy="656705"/>
          </a:xfrm>
          <a:prstGeom prst="roundRect">
            <a:avLst/>
          </a:prstGeom>
          <a:solidFill>
            <a:srgbClr val="FF741F">
              <a:alpha val="39000"/>
            </a:srgbClr>
          </a:solidFill>
          <a:ln w="28575">
            <a:solidFill>
              <a:srgbClr val="FF7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Modulare Laborwägen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4784812" y="1369809"/>
            <a:ext cx="2332924" cy="656705"/>
          </a:xfrm>
          <a:prstGeom prst="roundRect">
            <a:avLst/>
          </a:prstGeom>
          <a:solidFill>
            <a:srgbClr val="FF741F">
              <a:alpha val="39000"/>
            </a:srgbClr>
          </a:solidFill>
          <a:ln w="28575">
            <a:solidFill>
              <a:srgbClr val="FF7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PV-Anlage, teilw. mit Nachführung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4733578" y="3174025"/>
            <a:ext cx="2448035" cy="656705"/>
          </a:xfrm>
          <a:prstGeom prst="roundRect">
            <a:avLst/>
          </a:prstGeom>
          <a:solidFill>
            <a:srgbClr val="FFC000">
              <a:alpha val="39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Ausstattung  </a:t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2000" b="1" dirty="0" smtClean="0">
                <a:solidFill>
                  <a:schemeClr val="tx1"/>
                </a:solidFill>
              </a:rPr>
              <a:t>„Stand der Technik“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197176" y="683186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Ausgangspunkt</a:t>
            </a:r>
            <a:endParaRPr lang="de-DE" sz="2800" b="1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</p:spTree>
    <p:extLst>
      <p:ext uri="{BB962C8B-B14F-4D97-AF65-F5344CB8AC3E}">
        <p14:creationId xmlns:p14="http://schemas.microsoft.com/office/powerpoint/2010/main" val="340421679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f der gleichen Seite des Rechtecks liegende Ecken abrunden 6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0730-ABEA-4739-917B-25C1EC2F4588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98248"/>
            <a:ext cx="9748837" cy="561688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529209" y="3482502"/>
            <a:ext cx="2801565" cy="3210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197176" y="683186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Ausgangspunkt</a:t>
            </a:r>
            <a:endParaRPr lang="de-DE" sz="2800" b="1" dirty="0" smtClean="0"/>
          </a:p>
        </p:txBody>
      </p:sp>
      <p:sp>
        <p:nvSpPr>
          <p:cNvPr id="11" name="Rechteck 10"/>
          <p:cNvSpPr/>
          <p:nvPr/>
        </p:nvSpPr>
        <p:spPr>
          <a:xfrm>
            <a:off x="4566877" y="2536363"/>
            <a:ext cx="2801565" cy="1164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4686795" y="2545890"/>
            <a:ext cx="2704605" cy="1148595"/>
          </a:xfrm>
          <a:prstGeom prst="roundRect">
            <a:avLst/>
          </a:prstGeom>
          <a:solidFill>
            <a:srgbClr val="FFC000">
              <a:alpha val="39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„Stand der Technik“ im Smart-</a:t>
            </a:r>
            <a:r>
              <a:rPr lang="de-DE" sz="2000" b="1" dirty="0" err="1" smtClean="0">
                <a:solidFill>
                  <a:schemeClr val="tx1"/>
                </a:solidFill>
              </a:rPr>
              <a:t>Energy</a:t>
            </a:r>
            <a:r>
              <a:rPr lang="de-DE" sz="2000" b="1" dirty="0" smtClean="0">
                <a:solidFill>
                  <a:schemeClr val="tx1"/>
                </a:solidFill>
              </a:rPr>
              <a:t>-Labor (SEL)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  <p:pic>
        <p:nvPicPr>
          <p:cNvPr id="1028" name="Picture 4" descr="D:\17186491190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35015" r="11747" b="29703"/>
          <a:stretch/>
        </p:blipFill>
        <p:spPr bwMode="auto">
          <a:xfrm>
            <a:off x="2427619" y="5036024"/>
            <a:ext cx="2457670" cy="154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7552167" y="3679679"/>
            <a:ext cx="2356331" cy="2466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b="1" dirty="0" smtClean="0"/>
              <a:t>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478292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f der gleichen Seite des Rechtecks liegende Ecken abrunden 30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0730-ABEA-4739-917B-25C1EC2F4588}" type="slidenum">
              <a:rPr lang="de-DE" smtClean="0"/>
              <a:t>7</a:t>
            </a:fld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3197176" y="683186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Vision</a:t>
            </a:r>
            <a:endParaRPr lang="de-DE" sz="2800" b="1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  <p:pic>
        <p:nvPicPr>
          <p:cNvPr id="2050" name="Picture 2" descr="Kostenloser Vektor h2-wasserstoff-symbol über einer explosion von energie grünes wasserstoff-energiekonzep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4" b="818"/>
          <a:stretch/>
        </p:blipFill>
        <p:spPr bwMode="auto">
          <a:xfrm>
            <a:off x="2775369" y="1722624"/>
            <a:ext cx="6641261" cy="42647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8060976" y="5906489"/>
            <a:ext cx="243919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 smtClean="0">
                <a:solidFill>
                  <a:schemeClr val="bg2">
                    <a:lumMod val="90000"/>
                  </a:schemeClr>
                </a:solidFill>
              </a:rPr>
              <a:t>Bild </a:t>
            </a:r>
            <a:r>
              <a:rPr lang="de-DE" sz="700" dirty="0">
                <a:solidFill>
                  <a:schemeClr val="bg2">
                    <a:lumMod val="90000"/>
                  </a:schemeClr>
                </a:solidFill>
              </a:rPr>
              <a:t>von </a:t>
            </a:r>
            <a:r>
              <a:rPr lang="de-DE" sz="700" dirty="0" err="1" smtClean="0">
                <a:solidFill>
                  <a:schemeClr val="bg2">
                    <a:lumMod val="90000"/>
                  </a:schemeClr>
                </a:solidFill>
              </a:rPr>
              <a:t>GarryKillian</a:t>
            </a:r>
            <a:r>
              <a:rPr lang="de-DE" sz="700" dirty="0" smtClean="0">
                <a:solidFill>
                  <a:schemeClr val="bg2">
                    <a:lumMod val="90000"/>
                  </a:schemeClr>
                </a:solidFill>
              </a:rPr>
              <a:t> (freie Lizenz)</a:t>
            </a:r>
            <a:endParaRPr lang="de-DE" sz="7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964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f der gleichen Seite des Rechtecks liegende Ecken abrunden 30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197176" y="683186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Ausgangspunkt</a:t>
            </a:r>
            <a:endParaRPr lang="de-DE" sz="2800" b="1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0730-ABEA-4739-917B-25C1EC2F4588}" type="slidenum">
              <a:rPr lang="de-DE" smtClean="0"/>
              <a:t>8</a:t>
            </a:fld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1358278" y="1273352"/>
            <a:ext cx="5299697" cy="656705"/>
          </a:xfrm>
          <a:prstGeom prst="roundRect">
            <a:avLst/>
          </a:prstGeom>
          <a:solidFill>
            <a:srgbClr val="FFC000">
              <a:alpha val="39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Was ist „Stand der Technik“?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2190006" y="2273675"/>
            <a:ext cx="2787405" cy="656705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Zukünftiger Bedarf im Handwerk?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5055132" y="4060068"/>
            <a:ext cx="2994647" cy="656705"/>
          </a:xfrm>
          <a:prstGeom prst="round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Trend in Deutschland?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8105199" y="2027128"/>
            <a:ext cx="2670797" cy="656705"/>
          </a:xfrm>
          <a:prstGeom prst="round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Bedarf in der Industrie?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1084361" y="4601106"/>
            <a:ext cx="2994647" cy="656705"/>
          </a:xfrm>
          <a:prstGeom prst="round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Energiewende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7781349" y="4953696"/>
            <a:ext cx="2994647" cy="656705"/>
          </a:xfrm>
          <a:prstGeom prst="round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Wasserstoffstrategie Deutschland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3197176" y="3166440"/>
            <a:ext cx="2787405" cy="656705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Was kommt im Gebäudesektor?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6552456" y="2979108"/>
            <a:ext cx="3363069" cy="656705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Wirtschaftlicher Rahmen der Energieversorgung?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745526" y="5130085"/>
            <a:ext cx="2478109" cy="1407024"/>
          </a:xfrm>
          <a:prstGeom prst="ellipse">
            <a:avLst/>
          </a:prstGeom>
          <a:solidFill>
            <a:srgbClr val="EF4D2D">
              <a:alpha val="40000"/>
            </a:srgbClr>
          </a:solidFill>
          <a:ln w="215900">
            <a:solidFill>
              <a:srgbClr val="EF4D2D"/>
            </a:soli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u="sng" dirty="0" smtClean="0">
                <a:solidFill>
                  <a:schemeClr val="tx1"/>
                </a:solidFill>
              </a:rPr>
              <a:t>?</a:t>
            </a:r>
            <a:endParaRPr lang="de-DE" sz="2400" b="1" u="sng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745525" y="5130085"/>
            <a:ext cx="2478109" cy="1407024"/>
          </a:xfrm>
          <a:prstGeom prst="ellipse">
            <a:avLst/>
          </a:prstGeom>
          <a:solidFill>
            <a:srgbClr val="92D050">
              <a:alpha val="40000"/>
            </a:srgbClr>
          </a:solidFill>
          <a:ln w="215900">
            <a:solidFill>
              <a:srgbClr val="92D050"/>
            </a:soli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u="sng" dirty="0" smtClean="0">
                <a:solidFill>
                  <a:schemeClr val="tx1"/>
                </a:solidFill>
              </a:rPr>
              <a:t>Grüner </a:t>
            </a:r>
            <a:r>
              <a:rPr lang="de-DE" sz="2400" b="1" u="sng" dirty="0" err="1" smtClean="0">
                <a:solidFill>
                  <a:schemeClr val="tx1"/>
                </a:solidFill>
              </a:rPr>
              <a:t>Waserstoff</a:t>
            </a:r>
            <a:r>
              <a:rPr lang="de-DE" sz="2400" b="1" u="sng" dirty="0" smtClean="0">
                <a:solidFill>
                  <a:schemeClr val="tx1"/>
                </a:solidFill>
              </a:rPr>
              <a:t>!</a:t>
            </a:r>
            <a:endParaRPr lang="de-DE" sz="2400" b="1" u="sng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</p:spTree>
    <p:extLst>
      <p:ext uri="{BB962C8B-B14F-4D97-AF65-F5344CB8AC3E}">
        <p14:creationId xmlns:p14="http://schemas.microsoft.com/office/powerpoint/2010/main" val="9578882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9" grpId="0" animBg="1"/>
      <p:bldP spid="9" grpId="1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f der gleichen Seite des Rechtecks liegende Ecken abrunden 6"/>
          <p:cNvSpPr/>
          <p:nvPr/>
        </p:nvSpPr>
        <p:spPr>
          <a:xfrm flipV="1">
            <a:off x="4051626" y="684707"/>
            <a:ext cx="4088748" cy="475441"/>
          </a:xfrm>
          <a:prstGeom prst="round2SameRect">
            <a:avLst>
              <a:gd name="adj1" fmla="val 43209"/>
              <a:gd name="adj2" fmla="val 0"/>
            </a:avLst>
          </a:prstGeom>
          <a:solidFill>
            <a:schemeClr val="accent5">
              <a:alpha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197176" y="683186"/>
            <a:ext cx="57976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Vision</a:t>
            </a:r>
            <a:endParaRPr lang="de-DE" sz="2800" b="1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0730-ABEA-4739-917B-25C1EC2F4588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98248"/>
            <a:ext cx="9748837" cy="561688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566877" y="2536363"/>
            <a:ext cx="2801565" cy="1164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4610595" y="2545890"/>
            <a:ext cx="2704605" cy="1148595"/>
          </a:xfrm>
          <a:prstGeom prst="roundRect">
            <a:avLst/>
          </a:prstGeom>
          <a:solidFill>
            <a:srgbClr val="FFC000">
              <a:alpha val="39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zukunftsfähiges Smart-</a:t>
            </a:r>
            <a:r>
              <a:rPr lang="de-DE" sz="2000" b="1" dirty="0" err="1" smtClean="0">
                <a:solidFill>
                  <a:schemeClr val="tx1"/>
                </a:solidFill>
              </a:rPr>
              <a:t>Energy</a:t>
            </a:r>
            <a:r>
              <a:rPr lang="de-DE" sz="2000" b="1" dirty="0" smtClean="0">
                <a:solidFill>
                  <a:schemeClr val="tx1"/>
                </a:solidFill>
              </a:rPr>
              <a:t>-Labor (SEL)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7505700" y="3581400"/>
            <a:ext cx="2724150" cy="3149500"/>
          </a:xfrm>
          <a:prstGeom prst="roundRect">
            <a:avLst>
              <a:gd name="adj" fmla="val 10328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655" y="6538912"/>
            <a:ext cx="142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D‘Avanzo 2024</a:t>
            </a:r>
          </a:p>
        </p:txBody>
      </p:sp>
      <p:pic>
        <p:nvPicPr>
          <p:cNvPr id="12" name="Picture 4" descr="D:\17186491190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35015" r="11747" b="29703"/>
          <a:stretch/>
        </p:blipFill>
        <p:spPr bwMode="auto">
          <a:xfrm>
            <a:off x="2427619" y="5036024"/>
            <a:ext cx="2457670" cy="154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4645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Breitbild</PresentationFormat>
  <Paragraphs>221</Paragraphs>
  <Slides>16</Slides>
  <Notes>15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Office2016L0007</dc:creator>
  <cp:lastModifiedBy>D’Avanzo, Alfonso</cp:lastModifiedBy>
  <cp:revision>161</cp:revision>
  <cp:lastPrinted>2022-07-13T12:32:01Z</cp:lastPrinted>
  <dcterms:created xsi:type="dcterms:W3CDTF">2020-10-08T15:48:47Z</dcterms:created>
  <dcterms:modified xsi:type="dcterms:W3CDTF">2024-07-05T07:38:47Z</dcterms:modified>
</cp:coreProperties>
</file>