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87" r:id="rId2"/>
    <p:sldMasterId id="2147483674" r:id="rId3"/>
    <p:sldMasterId id="2147483662" r:id="rId4"/>
  </p:sldMasterIdLst>
  <p:notesMasterIdLst>
    <p:notesMasterId r:id="rId18"/>
  </p:notesMasterIdLst>
  <p:handoutMasterIdLst>
    <p:handoutMasterId r:id="rId19"/>
  </p:handoutMasterIdLst>
  <p:sldIdLst>
    <p:sldId id="352" r:id="rId5"/>
    <p:sldId id="397" r:id="rId6"/>
    <p:sldId id="399" r:id="rId7"/>
    <p:sldId id="400" r:id="rId8"/>
    <p:sldId id="402" r:id="rId9"/>
    <p:sldId id="401" r:id="rId10"/>
    <p:sldId id="403" r:id="rId11"/>
    <p:sldId id="404" r:id="rId12"/>
    <p:sldId id="405" r:id="rId13"/>
    <p:sldId id="406" r:id="rId14"/>
    <p:sldId id="407" r:id="rId15"/>
    <p:sldId id="408" r:id="rId16"/>
    <p:sldId id="409" r:id="rId17"/>
  </p:sldIdLst>
  <p:sldSz cx="9144000" cy="6858000" type="screen4x3"/>
  <p:notesSz cx="7099300" cy="10234613"/>
  <p:defaultTextStyle>
    <a:defPPr>
      <a:defRPr lang="de-DE"/>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144"/>
    <a:srgbClr val="FF9900"/>
    <a:srgbClr val="142B56"/>
    <a:srgbClr val="142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49" autoAdjust="0"/>
  </p:normalViewPr>
  <p:slideViewPr>
    <p:cSldViewPr>
      <p:cViewPr>
        <p:scale>
          <a:sx n="100" d="100"/>
          <a:sy n="100" d="100"/>
        </p:scale>
        <p:origin x="-29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202" y="-108"/>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3077137" cy="512223"/>
          </a:xfrm>
          <a:prstGeom prst="rect">
            <a:avLst/>
          </a:prstGeom>
        </p:spPr>
        <p:txBody>
          <a:bodyPr vert="horz" lIns="95421" tIns="47709" rIns="95421" bIns="47709" rtlCol="0"/>
          <a:lstStyle>
            <a:lvl1pPr algn="l">
              <a:defRPr sz="1300"/>
            </a:lvl1pPr>
          </a:lstStyle>
          <a:p>
            <a:pPr>
              <a:defRPr/>
            </a:pPr>
            <a:endParaRPr lang="de-DE"/>
          </a:p>
        </p:txBody>
      </p:sp>
      <p:sp>
        <p:nvSpPr>
          <p:cNvPr id="3" name="Datumsplatzhalter 2"/>
          <p:cNvSpPr>
            <a:spLocks noGrp="1"/>
          </p:cNvSpPr>
          <p:nvPr>
            <p:ph type="dt" sz="quarter" idx="1"/>
          </p:nvPr>
        </p:nvSpPr>
        <p:spPr>
          <a:xfrm>
            <a:off x="4020506" y="1"/>
            <a:ext cx="3077137" cy="512223"/>
          </a:xfrm>
          <a:prstGeom prst="rect">
            <a:avLst/>
          </a:prstGeom>
        </p:spPr>
        <p:txBody>
          <a:bodyPr vert="horz" lIns="95421" tIns="47709" rIns="95421" bIns="47709" rtlCol="0"/>
          <a:lstStyle>
            <a:lvl1pPr algn="r">
              <a:defRPr sz="1300"/>
            </a:lvl1pPr>
          </a:lstStyle>
          <a:p>
            <a:pPr>
              <a:defRPr/>
            </a:pPr>
            <a:fld id="{50666D35-335B-4A33-846E-E2DC944FA91E}" type="datetimeFigureOut">
              <a:rPr lang="de-DE"/>
              <a:pPr>
                <a:defRPr/>
              </a:pPr>
              <a:t>13.02.2013</a:t>
            </a:fld>
            <a:endParaRPr lang="de-DE"/>
          </a:p>
        </p:txBody>
      </p:sp>
      <p:sp>
        <p:nvSpPr>
          <p:cNvPr id="4" name="Fußzeilenplatzhalter 3"/>
          <p:cNvSpPr>
            <a:spLocks noGrp="1"/>
          </p:cNvSpPr>
          <p:nvPr>
            <p:ph type="ftr" sz="quarter" idx="2"/>
          </p:nvPr>
        </p:nvSpPr>
        <p:spPr>
          <a:xfrm>
            <a:off x="2" y="9720755"/>
            <a:ext cx="3077137" cy="512223"/>
          </a:xfrm>
          <a:prstGeom prst="rect">
            <a:avLst/>
          </a:prstGeom>
        </p:spPr>
        <p:txBody>
          <a:bodyPr vert="horz" lIns="95421" tIns="47709" rIns="95421" bIns="47709"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4020506" y="9720755"/>
            <a:ext cx="3077137" cy="512223"/>
          </a:xfrm>
          <a:prstGeom prst="rect">
            <a:avLst/>
          </a:prstGeom>
        </p:spPr>
        <p:txBody>
          <a:bodyPr vert="horz" lIns="95421" tIns="47709" rIns="95421" bIns="47709" rtlCol="0" anchor="b"/>
          <a:lstStyle>
            <a:lvl1pPr algn="r">
              <a:defRPr sz="1300"/>
            </a:lvl1pPr>
          </a:lstStyle>
          <a:p>
            <a:pPr>
              <a:defRPr/>
            </a:pPr>
            <a:fld id="{FDDF7656-0FAE-467B-A4D6-0290C75CDBE7}" type="slidenum">
              <a:rPr lang="de-DE"/>
              <a:pPr>
                <a:defRPr/>
              </a:pPr>
              <a:t>‹Nr.›</a:t>
            </a:fld>
            <a:endParaRPr lang="de-DE"/>
          </a:p>
        </p:txBody>
      </p:sp>
    </p:spTree>
    <p:extLst>
      <p:ext uri="{BB962C8B-B14F-4D97-AF65-F5344CB8AC3E}">
        <p14:creationId xmlns:p14="http://schemas.microsoft.com/office/powerpoint/2010/main" val="3932687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3052268" cy="474582"/>
          </a:xfrm>
          <a:prstGeom prst="rect">
            <a:avLst/>
          </a:prstGeom>
          <a:noFill/>
          <a:ln w="9525">
            <a:noFill/>
            <a:miter lim="800000"/>
            <a:headEnd/>
            <a:tailEnd/>
          </a:ln>
          <a:effectLst/>
        </p:spPr>
        <p:txBody>
          <a:bodyPr vert="horz" wrap="square" lIns="95421" tIns="47709" rIns="95421" bIns="47709" numCol="1" anchor="t" anchorCtr="0" compatLnSpc="1">
            <a:prstTxWarp prst="textNoShape">
              <a:avLst/>
            </a:prstTxWarp>
          </a:bodyPr>
          <a:lstStyle>
            <a:lvl1pPr eaLnBrk="0" hangingPunct="0">
              <a:spcBef>
                <a:spcPct val="0"/>
              </a:spcBef>
              <a:defRPr sz="1300">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4015532" y="3"/>
            <a:ext cx="3052268" cy="474582"/>
          </a:xfrm>
          <a:prstGeom prst="rect">
            <a:avLst/>
          </a:prstGeom>
          <a:noFill/>
          <a:ln w="9525">
            <a:noFill/>
            <a:miter lim="800000"/>
            <a:headEnd/>
            <a:tailEnd/>
          </a:ln>
          <a:effectLst/>
        </p:spPr>
        <p:txBody>
          <a:bodyPr vert="horz" wrap="square" lIns="95421" tIns="47709" rIns="95421" bIns="47709" numCol="1" anchor="t" anchorCtr="0" compatLnSpc="1">
            <a:prstTxWarp prst="textNoShape">
              <a:avLst/>
            </a:prstTxWarp>
          </a:bodyPr>
          <a:lstStyle>
            <a:lvl1pPr algn="r" eaLnBrk="0" hangingPunct="0">
              <a:spcBef>
                <a:spcPct val="0"/>
              </a:spcBef>
              <a:defRPr sz="1300">
                <a:latin typeface="Times New Roman" pitchFamily="18" charset="0"/>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1044575" y="790575"/>
            <a:ext cx="5057775" cy="37941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63264" y="4899653"/>
            <a:ext cx="5220854" cy="4582174"/>
          </a:xfrm>
          <a:prstGeom prst="rect">
            <a:avLst/>
          </a:prstGeom>
          <a:noFill/>
          <a:ln w="9525">
            <a:noFill/>
            <a:miter lim="800000"/>
            <a:headEnd/>
            <a:tailEnd/>
          </a:ln>
          <a:effectLst/>
        </p:spPr>
        <p:txBody>
          <a:bodyPr vert="horz" wrap="square" lIns="95421" tIns="47709" rIns="95421" bIns="47709"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 y="9719121"/>
            <a:ext cx="3052268" cy="553134"/>
          </a:xfrm>
          <a:prstGeom prst="rect">
            <a:avLst/>
          </a:prstGeom>
          <a:noFill/>
          <a:ln w="9525">
            <a:noFill/>
            <a:miter lim="800000"/>
            <a:headEnd/>
            <a:tailEnd/>
          </a:ln>
          <a:effectLst/>
        </p:spPr>
        <p:txBody>
          <a:bodyPr vert="horz" wrap="square" lIns="95421" tIns="47709" rIns="95421" bIns="47709" numCol="1" anchor="b" anchorCtr="0" compatLnSpc="1">
            <a:prstTxWarp prst="textNoShape">
              <a:avLst/>
            </a:prstTxWarp>
          </a:bodyPr>
          <a:lstStyle>
            <a:lvl1pPr eaLnBrk="0" hangingPunct="0">
              <a:spcBef>
                <a:spcPct val="0"/>
              </a:spcBef>
              <a:defRPr sz="1300">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4015532" y="9719121"/>
            <a:ext cx="3052268" cy="553134"/>
          </a:xfrm>
          <a:prstGeom prst="rect">
            <a:avLst/>
          </a:prstGeom>
          <a:noFill/>
          <a:ln w="9525">
            <a:noFill/>
            <a:miter lim="800000"/>
            <a:headEnd/>
            <a:tailEnd/>
          </a:ln>
          <a:effectLst/>
        </p:spPr>
        <p:txBody>
          <a:bodyPr vert="horz" wrap="square" lIns="95421" tIns="47709" rIns="95421" bIns="47709" numCol="1" anchor="b" anchorCtr="0" compatLnSpc="1">
            <a:prstTxWarp prst="textNoShape">
              <a:avLst/>
            </a:prstTxWarp>
          </a:bodyPr>
          <a:lstStyle>
            <a:lvl1pPr algn="r" eaLnBrk="0" hangingPunct="0">
              <a:spcBef>
                <a:spcPct val="0"/>
              </a:spcBef>
              <a:defRPr sz="1300">
                <a:latin typeface="Times New Roman" pitchFamily="18" charset="0"/>
              </a:defRPr>
            </a:lvl1pPr>
          </a:lstStyle>
          <a:p>
            <a:pPr>
              <a:defRPr/>
            </a:pPr>
            <a:fld id="{FC73EDDA-9778-40AA-8BCE-66FE25A4FF74}" type="slidenum">
              <a:rPr lang="de-DE"/>
              <a:pPr>
                <a:defRPr/>
              </a:pPr>
              <a:t>‹Nr.›</a:t>
            </a:fld>
            <a:endParaRPr lang="de-DE"/>
          </a:p>
        </p:txBody>
      </p:sp>
    </p:spTree>
    <p:extLst>
      <p:ext uri="{BB962C8B-B14F-4D97-AF65-F5344CB8AC3E}">
        <p14:creationId xmlns:p14="http://schemas.microsoft.com/office/powerpoint/2010/main" val="4186745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FC73EDDA-9778-40AA-8BCE-66FE25A4FF74}" type="slidenum">
              <a:rPr lang="de-DE" smtClean="0"/>
              <a:pPr>
                <a:defRPr/>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C73EDDA-9778-40AA-8BCE-66FE25A4FF74}" type="slidenum">
              <a:rPr lang="de-DE" smtClean="0"/>
              <a:pPr>
                <a:defRPr/>
              </a:pPr>
              <a:t>2</a:t>
            </a:fld>
            <a:endParaRPr lang="de-DE"/>
          </a:p>
        </p:txBody>
      </p:sp>
    </p:spTree>
    <p:extLst>
      <p:ext uri="{BB962C8B-B14F-4D97-AF65-F5344CB8AC3E}">
        <p14:creationId xmlns:p14="http://schemas.microsoft.com/office/powerpoint/2010/main" val="2575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FC73EDDA-9778-40AA-8BCE-66FE25A4FF74}" type="slidenum">
              <a:rPr lang="de-DE" smtClean="0"/>
              <a:pPr>
                <a:defRPr/>
              </a:pPr>
              <a:t>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3AFAB734-9FC2-4765-9D8E-0914978A0E1B}"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E472555A-78AC-49E9-9426-3ADC42EDDE6F}"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289588C1-7570-49C6-943E-7A20D1337293}"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CD6340B1-DEC3-4282-96EE-D551F848F00A}"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9" name="Foliennummernplatzhalter 5"/>
          <p:cNvSpPr>
            <a:spLocks noGrp="1"/>
          </p:cNvSpPr>
          <p:nvPr>
            <p:ph type="sldNum" sz="quarter" idx="12"/>
          </p:nvPr>
        </p:nvSpPr>
        <p:spPr/>
        <p:txBody>
          <a:bodyPr/>
          <a:lstStyle>
            <a:lvl1pPr>
              <a:defRPr/>
            </a:lvl1pPr>
          </a:lstStyle>
          <a:p>
            <a:pPr>
              <a:defRPr/>
            </a:pPr>
            <a:fld id="{C1B123F3-5CFE-412B-9353-7061EE5422AA}"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5" name="Foliennummernplatzhalter 5"/>
          <p:cNvSpPr>
            <a:spLocks noGrp="1"/>
          </p:cNvSpPr>
          <p:nvPr>
            <p:ph type="sldNum" sz="quarter" idx="12"/>
          </p:nvPr>
        </p:nvSpPr>
        <p:spPr/>
        <p:txBody>
          <a:bodyPr/>
          <a:lstStyle>
            <a:lvl1pPr>
              <a:defRPr/>
            </a:lvl1pPr>
          </a:lstStyle>
          <a:p>
            <a:pPr>
              <a:defRPr/>
            </a:pPr>
            <a:fld id="{FEB91BE0-9FAB-4CCF-B15D-66CE9828E57A}"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4" name="Foliennummernplatzhalter 5"/>
          <p:cNvSpPr>
            <a:spLocks noGrp="1"/>
          </p:cNvSpPr>
          <p:nvPr>
            <p:ph type="sldNum" sz="quarter" idx="12"/>
          </p:nvPr>
        </p:nvSpPr>
        <p:spPr/>
        <p:txBody>
          <a:bodyPr/>
          <a:lstStyle>
            <a:lvl1pPr>
              <a:defRPr/>
            </a:lvl1pPr>
          </a:lstStyle>
          <a:p>
            <a:pPr>
              <a:defRPr/>
            </a:pPr>
            <a:fld id="{1682CD28-8267-4D27-9E3C-F983BFE20459}"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dirty="0"/>
          </a:p>
        </p:txBody>
      </p:sp>
      <p:sp>
        <p:nvSpPr>
          <p:cNvPr id="5" name="Inhaltsplatzhalter 4"/>
          <p:cNvSpPr>
            <a:spLocks noGrp="1"/>
          </p:cNvSpPr>
          <p:nvPr>
            <p:ph sz="quarter" idx="11"/>
          </p:nvPr>
        </p:nvSpPr>
        <p:spPr>
          <a:xfrm>
            <a:off x="899592" y="1412776"/>
            <a:ext cx="914400" cy="914400"/>
          </a:xfrm>
          <a:prstGeom prst="rect">
            <a:avLst/>
          </a:prstGeom>
        </p:spPr>
        <p:txBody>
          <a:bodyPr/>
          <a:lstStyle/>
          <a:p>
            <a:pPr lvl="0"/>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734815F5-659F-432D-B911-EFBF60B8AFB9}"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5A3C3956-828E-49CF-A1C5-2E38F1B4C069}"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E96D9659-D132-4D42-9670-A8BBAD1F870C}"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11B3BB42-164D-44BD-A5CB-6107EFA74715}"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8947F177-F8FA-4F8E-B21C-9F8AC0DF50CC}"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AD1ADBDD-F778-4F99-8665-ABABAEE261D1}"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2B8E7CE0-701B-457E-95B8-3A3FF666BBB7}"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630C7CF6-6D2F-4FA8-AFB3-EECD371D15E7}"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9" name="Foliennummernplatzhalter 5"/>
          <p:cNvSpPr>
            <a:spLocks noGrp="1"/>
          </p:cNvSpPr>
          <p:nvPr>
            <p:ph type="sldNum" sz="quarter" idx="12"/>
          </p:nvPr>
        </p:nvSpPr>
        <p:spPr/>
        <p:txBody>
          <a:bodyPr/>
          <a:lstStyle>
            <a:lvl1pPr>
              <a:defRPr/>
            </a:lvl1pPr>
          </a:lstStyle>
          <a:p>
            <a:pPr>
              <a:defRPr/>
            </a:pPr>
            <a:fld id="{2E84D331-243D-456E-A321-B8E92F764A93}"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5" name="Foliennummernplatzhalter 5"/>
          <p:cNvSpPr>
            <a:spLocks noGrp="1"/>
          </p:cNvSpPr>
          <p:nvPr>
            <p:ph type="sldNum" sz="quarter" idx="12"/>
          </p:nvPr>
        </p:nvSpPr>
        <p:spPr/>
        <p:txBody>
          <a:bodyPr/>
          <a:lstStyle>
            <a:lvl1pPr>
              <a:defRPr/>
            </a:lvl1pPr>
          </a:lstStyle>
          <a:p>
            <a:pPr>
              <a:defRPr/>
            </a:pPr>
            <a:fld id="{5D69A747-4778-4B12-9D0B-5AF11FF731A6}"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pPr>
              <a:defRPr/>
            </a:pPr>
            <a:r>
              <a:rPr lang="de-DE"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38197045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4" name="Foliennummernplatzhalter 5"/>
          <p:cNvSpPr>
            <a:spLocks noGrp="1"/>
          </p:cNvSpPr>
          <p:nvPr>
            <p:ph type="sldNum" sz="quarter" idx="12"/>
          </p:nvPr>
        </p:nvSpPr>
        <p:spPr/>
        <p:txBody>
          <a:bodyPr/>
          <a:lstStyle>
            <a:lvl1pPr>
              <a:defRPr/>
            </a:lvl1pPr>
          </a:lstStyle>
          <a:p>
            <a:pPr>
              <a:defRPr/>
            </a:pPr>
            <a:fld id="{E582EADB-E08D-4EEE-A262-72428E478513}"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C8AA9F2E-4658-44D8-A441-DD4FAF227BB6}"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A02358E3-83D9-457A-9F1B-5DDCD95270B9}"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3C92AA68-3074-4909-9F09-F7C16A2A345E}"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599AD0B0-9748-408A-A6D4-F7AC8FB6325C}"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5" name="Foliennummernplatzhalter 5"/>
          <p:cNvSpPr>
            <a:spLocks noGrp="1"/>
          </p:cNvSpPr>
          <p:nvPr>
            <p:ph type="sldNum" sz="quarter" idx="12"/>
          </p:nvPr>
        </p:nvSpPr>
        <p:spPr/>
        <p:txBody>
          <a:bodyPr/>
          <a:lstStyle>
            <a:lvl1pPr>
              <a:defRPr/>
            </a:lvl1pPr>
          </a:lstStyle>
          <a:p>
            <a:pPr>
              <a:defRPr/>
            </a:pPr>
            <a:fld id="{88E2C9E0-B6AB-44F9-BB00-543C71F7A5C2}"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4324B231-8AE7-42A6-8807-0ED868077567}"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48413ADE-3D46-44BE-9BF0-79C236E0A7BF}"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A5D1092B-3CD7-49D0-A9E9-296E2F492D19}"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F29BB304-639B-4B6B-9B56-3F5A1CBE8B01}"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9" name="Foliennummernplatzhalter 5"/>
          <p:cNvSpPr>
            <a:spLocks noGrp="1"/>
          </p:cNvSpPr>
          <p:nvPr>
            <p:ph type="sldNum" sz="quarter" idx="12"/>
          </p:nvPr>
        </p:nvSpPr>
        <p:spPr/>
        <p:txBody>
          <a:bodyPr/>
          <a:lstStyle>
            <a:lvl1pPr>
              <a:defRPr/>
            </a:lvl1pPr>
          </a:lstStyle>
          <a:p>
            <a:pPr>
              <a:defRPr/>
            </a:pPr>
            <a:fld id="{F7844906-1B21-46E6-B7E1-6595660CC3F7}"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5" name="Foliennummernplatzhalter 5"/>
          <p:cNvSpPr>
            <a:spLocks noGrp="1"/>
          </p:cNvSpPr>
          <p:nvPr>
            <p:ph type="sldNum" sz="quarter" idx="12"/>
          </p:nvPr>
        </p:nvSpPr>
        <p:spPr/>
        <p:txBody>
          <a:bodyPr/>
          <a:lstStyle>
            <a:lvl1pPr>
              <a:defRPr/>
            </a:lvl1pPr>
          </a:lstStyle>
          <a:p>
            <a:pPr>
              <a:defRPr/>
            </a:pPr>
            <a:fld id="{00DF58CC-3EC0-4AED-8C53-D5C5819DB7CE}"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4" name="Foliennummernplatzhalter 5"/>
          <p:cNvSpPr>
            <a:spLocks noGrp="1"/>
          </p:cNvSpPr>
          <p:nvPr>
            <p:ph type="sldNum" sz="quarter" idx="12"/>
          </p:nvPr>
        </p:nvSpPr>
        <p:spPr/>
        <p:txBody>
          <a:bodyPr/>
          <a:lstStyle>
            <a:lvl1pPr>
              <a:defRPr/>
            </a:lvl1pPr>
          </a:lstStyle>
          <a:p>
            <a:pPr>
              <a:defRPr/>
            </a:pPr>
            <a:fld id="{57B30DAB-2A4C-4C0C-8057-FEA75F72C316}"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9C43190E-01E4-4F4C-B8F1-E63F218C4E3F}"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7" name="Foliennummernplatzhalter 5"/>
          <p:cNvSpPr>
            <a:spLocks noGrp="1"/>
          </p:cNvSpPr>
          <p:nvPr>
            <p:ph type="sldNum" sz="quarter" idx="12"/>
          </p:nvPr>
        </p:nvSpPr>
        <p:spPr/>
        <p:txBody>
          <a:bodyPr/>
          <a:lstStyle>
            <a:lvl1pPr>
              <a:defRPr/>
            </a:lvl1pPr>
          </a:lstStyle>
          <a:p>
            <a:pPr>
              <a:defRPr/>
            </a:pPr>
            <a:fld id="{2BB524F3-E85A-4A7A-BDBC-373A4AC47072}"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44BABB96-1BE4-4931-9234-50735A99256B}" type="slidenum">
              <a:rPr lang="de-DE"/>
              <a:pPr>
                <a:defRPr/>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12"/>
          </p:nvPr>
        </p:nvSpPr>
        <p:spPr/>
        <p:txBody>
          <a:bodyPr/>
          <a:lstStyle>
            <a:lvl1pPr>
              <a:defRPr/>
            </a:lvl1pPr>
          </a:lstStyle>
          <a:p>
            <a:pPr>
              <a:defRPr/>
            </a:pPr>
            <a:fld id="{A6E0228D-DCED-44F3-ADD0-8663B181CB3E}"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1"/>
          <p:cNvSpPr>
            <a:spLocks noGrp="1" noChangeArrowheads="1"/>
          </p:cNvSpPr>
          <p:nvPr>
            <p:ph type="ftr" sz="quarter" idx="10"/>
          </p:nvPr>
        </p:nvSpPr>
        <p:spPr>
          <a:ln/>
        </p:spPr>
        <p:txBody>
          <a:bodyPr/>
          <a:lstStyle>
            <a:lvl1pPr>
              <a:defRPr/>
            </a:lvl1pPr>
          </a:lstStyle>
          <a:p>
            <a:pPr>
              <a:defRPr/>
            </a:pPr>
            <a:r>
              <a:rPr lang="de-DE" smtClean="0"/>
              <a:t>Gisela Westhoff, Marion Trimkowski, BIBB, AB 3.3, Qualität / Nachhaltigkeit / Durchlässigkeit, 03./04.12.2012</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Line 2"/>
          <p:cNvSpPr>
            <a:spLocks noChangeShapeType="1"/>
          </p:cNvSpPr>
          <p:nvPr/>
        </p:nvSpPr>
        <p:spPr bwMode="auto">
          <a:xfrm>
            <a:off x="0" y="685800"/>
            <a:ext cx="9144000" cy="0"/>
          </a:xfrm>
          <a:prstGeom prst="line">
            <a:avLst/>
          </a:prstGeom>
          <a:noFill/>
          <a:ln w="9525">
            <a:solidFill>
              <a:srgbClr val="142A56"/>
            </a:solidFill>
            <a:round/>
            <a:headEnd/>
            <a:tailEnd/>
          </a:ln>
          <a:effectLst/>
        </p:spPr>
        <p:txBody>
          <a:bodyPr wrap="none" anchor="ctr"/>
          <a:lstStyle/>
          <a:p>
            <a:pPr eaLnBrk="0" hangingPunct="0">
              <a:spcBef>
                <a:spcPct val="50000"/>
              </a:spcBef>
              <a:defRPr/>
            </a:pPr>
            <a:endParaRPr lang="de-DE"/>
          </a:p>
        </p:txBody>
      </p:sp>
      <p:sp>
        <p:nvSpPr>
          <p:cNvPr id="35843" name="Line 3"/>
          <p:cNvSpPr>
            <a:spLocks noChangeShapeType="1"/>
          </p:cNvSpPr>
          <p:nvPr/>
        </p:nvSpPr>
        <p:spPr bwMode="auto">
          <a:xfrm>
            <a:off x="0" y="6423025"/>
            <a:ext cx="9144000" cy="0"/>
          </a:xfrm>
          <a:prstGeom prst="line">
            <a:avLst/>
          </a:prstGeom>
          <a:noFill/>
          <a:ln w="9525">
            <a:solidFill>
              <a:srgbClr val="142B56"/>
            </a:solidFill>
            <a:round/>
            <a:headEnd/>
            <a:tailEnd/>
          </a:ln>
          <a:effectLst/>
        </p:spPr>
        <p:txBody>
          <a:bodyPr wrap="none" anchor="ctr"/>
          <a:lstStyle/>
          <a:p>
            <a:pPr eaLnBrk="0" hangingPunct="0">
              <a:spcBef>
                <a:spcPct val="50000"/>
              </a:spcBef>
              <a:defRPr/>
            </a:pPr>
            <a:endParaRPr lang="de-DE"/>
          </a:p>
        </p:txBody>
      </p:sp>
      <p:sp>
        <p:nvSpPr>
          <p:cNvPr id="35844" name="Line 4"/>
          <p:cNvSpPr>
            <a:spLocks noChangeShapeType="1"/>
          </p:cNvSpPr>
          <p:nvPr/>
        </p:nvSpPr>
        <p:spPr bwMode="auto">
          <a:xfrm>
            <a:off x="4876800" y="762000"/>
            <a:ext cx="0" cy="0"/>
          </a:xfrm>
          <a:prstGeom prst="line">
            <a:avLst/>
          </a:prstGeom>
          <a:noFill/>
          <a:ln w="9525">
            <a:solidFill>
              <a:schemeClr val="tx1"/>
            </a:solidFill>
            <a:round/>
            <a:headEnd/>
            <a:tailEnd/>
          </a:ln>
          <a:effectLst/>
        </p:spPr>
        <p:txBody>
          <a:bodyPr wrap="none" anchor="ctr"/>
          <a:lstStyle/>
          <a:p>
            <a:pPr eaLnBrk="0" hangingPunct="0">
              <a:spcBef>
                <a:spcPct val="50000"/>
              </a:spcBef>
              <a:defRPr/>
            </a:pPr>
            <a:endParaRPr lang="de-DE"/>
          </a:p>
        </p:txBody>
      </p:sp>
      <p:sp>
        <p:nvSpPr>
          <p:cNvPr id="35845" name="Text Box 5"/>
          <p:cNvSpPr txBox="1">
            <a:spLocks noChangeArrowheads="1"/>
          </p:cNvSpPr>
          <p:nvPr/>
        </p:nvSpPr>
        <p:spPr bwMode="auto">
          <a:xfrm flipH="1">
            <a:off x="8686800" y="6397625"/>
            <a:ext cx="304800" cy="214313"/>
          </a:xfrm>
          <a:prstGeom prst="rect">
            <a:avLst/>
          </a:prstGeom>
          <a:noFill/>
          <a:ln w="9525">
            <a:noFill/>
            <a:miter lim="800000"/>
            <a:headEnd/>
            <a:tailEnd/>
          </a:ln>
          <a:effectLst/>
        </p:spPr>
        <p:txBody>
          <a:bodyPr>
            <a:spAutoFit/>
          </a:bodyPr>
          <a:lstStyle/>
          <a:p>
            <a:pPr eaLnBrk="0" hangingPunct="0">
              <a:spcBef>
                <a:spcPct val="50000"/>
              </a:spcBef>
              <a:defRPr/>
            </a:pPr>
            <a:r>
              <a:rPr lang="de-DE" sz="800">
                <a:solidFill>
                  <a:srgbClr val="142B56"/>
                </a:solidFill>
              </a:rPr>
              <a:t>®</a:t>
            </a:r>
            <a:endParaRPr lang="de-DE" sz="2400"/>
          </a:p>
        </p:txBody>
      </p:sp>
      <p:pic>
        <p:nvPicPr>
          <p:cNvPr id="5126" name="Picture 6" descr="Farbverlauf "/>
          <p:cNvPicPr>
            <a:picLocks noChangeAspect="1" noChangeArrowheads="1"/>
          </p:cNvPicPr>
          <p:nvPr/>
        </p:nvPicPr>
        <p:blipFill>
          <a:blip r:embed="rId14" cstate="print"/>
          <a:srcRect/>
          <a:stretch>
            <a:fillRect/>
          </a:stretch>
        </p:blipFill>
        <p:spPr bwMode="auto">
          <a:xfrm>
            <a:off x="76200" y="76200"/>
            <a:ext cx="228600" cy="609600"/>
          </a:xfrm>
          <a:prstGeom prst="rect">
            <a:avLst/>
          </a:prstGeom>
          <a:noFill/>
          <a:ln w="9525">
            <a:noFill/>
            <a:miter lim="800000"/>
            <a:headEnd/>
            <a:tailEnd/>
          </a:ln>
        </p:spPr>
      </p:pic>
      <p:pic>
        <p:nvPicPr>
          <p:cNvPr id="5127" name="Picture 7" descr="Logo-B 4c"/>
          <p:cNvPicPr>
            <a:picLocks noChangeAspect="1" noChangeArrowheads="1"/>
          </p:cNvPicPr>
          <p:nvPr/>
        </p:nvPicPr>
        <p:blipFill>
          <a:blip r:embed="rId15" cstate="print"/>
          <a:srcRect/>
          <a:stretch>
            <a:fillRect/>
          </a:stretch>
        </p:blipFill>
        <p:spPr bwMode="auto">
          <a:xfrm>
            <a:off x="6553200" y="6542088"/>
            <a:ext cx="2433638" cy="239712"/>
          </a:xfrm>
          <a:prstGeom prst="rect">
            <a:avLst/>
          </a:prstGeom>
          <a:noFill/>
          <a:ln w="9525">
            <a:noFill/>
            <a:miter lim="800000"/>
            <a:headEnd/>
            <a:tailEnd/>
          </a:ln>
        </p:spPr>
      </p:pic>
      <p:sp>
        <p:nvSpPr>
          <p:cNvPr id="35851" name="Rectangle 11"/>
          <p:cNvSpPr>
            <a:spLocks noGrp="1" noChangeArrowheads="1"/>
          </p:cNvSpPr>
          <p:nvPr>
            <p:ph type="ftr" sz="quarter" idx="3"/>
          </p:nvPr>
        </p:nvSpPr>
        <p:spPr bwMode="auto">
          <a:xfrm>
            <a:off x="179388" y="6453188"/>
            <a:ext cx="619283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a:lvl1pPr>
          </a:lstStyle>
          <a:p>
            <a:pPr>
              <a:defRPr/>
            </a:pPr>
            <a:r>
              <a:rPr lang="de-DE" smtClean="0"/>
              <a:t>Gisela Westhoff, Marion Trimkowski, BIBB, AB 3.3, Qualität / Nachhaltigkeit / Durchlässigkeit, 03./04.12.2012</a:t>
            </a:r>
            <a:endParaRPr lang="de-DE" dirty="0"/>
          </a:p>
        </p:txBody>
      </p:sp>
      <p:sp>
        <p:nvSpPr>
          <p:cNvPr id="9" name="Titel 1"/>
          <p:cNvSpPr txBox="1">
            <a:spLocks/>
          </p:cNvSpPr>
          <p:nvPr userDrawn="1"/>
        </p:nvSpPr>
        <p:spPr>
          <a:xfrm>
            <a:off x="457200" y="274638"/>
            <a:ext cx="8229600" cy="1143000"/>
          </a:xfrm>
          <a:prstGeom prst="rect">
            <a:avLst/>
          </a:prstGeom>
        </p:spPr>
        <p:txBody>
          <a:bodyPr/>
          <a:lstStyle>
            <a:lvl1pPr>
              <a:defRPr sz="2400"/>
            </a:lvl1pPr>
          </a:lstStyle>
          <a:p>
            <a:pPr algn="ctr" eaLnBrk="0" hangingPunct="0">
              <a:defRPr/>
            </a:pPr>
            <a:endParaRPr lang="de-DE" kern="0" dirty="0">
              <a:solidFill>
                <a:schemeClr val="tx2"/>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734"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de-DE" smtClean="0"/>
          </a:p>
        </p:txBody>
      </p:sp>
      <p:sp>
        <p:nvSpPr>
          <p:cNvPr id="614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08897A-1FBE-464F-8490-E61EEAD8CC4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7171"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EA3D3B4-D2FF-4DB7-AC9D-098DEC04C2F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Heterogenität und Vielfalt in der beruflichen Bildung: </a:t>
            </a:r>
            <a:br>
              <a:rPr lang="de-DE" smtClean="0"/>
            </a:br>
            <a:r>
              <a:rPr lang="de-DE" smtClean="0"/>
              <a:t>neue Modellversuche erschließen Potenziale </a:t>
            </a:r>
            <a:br>
              <a:rPr lang="de-DE" smtClean="0"/>
            </a:br>
            <a:endParaRPr lang="de-DE" smtClean="0"/>
          </a:p>
        </p:txBody>
      </p:sp>
      <p:sp>
        <p:nvSpPr>
          <p:cNvPr id="8195"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smtClean="0"/>
              <a:t>Gisela Westhoff, Marion Trimkowski, BIBB, AB 3.3, Qualität / Nachhaltigkeit / Durchlässigkeit, 03./04.12.2012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D1300F-6E56-49EB-9D83-895F99B6FB6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bibb.de/heterogenit&#228;t%20foraus.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bwMode="auto">
          <a:xfrm>
            <a:off x="468313" y="1052737"/>
            <a:ext cx="8229600" cy="5000402"/>
          </a:xfrm>
          <a:ln>
            <a:miter lim="800000"/>
            <a:headEnd/>
            <a:tailEnd/>
          </a:ln>
        </p:spPr>
        <p:txBody>
          <a:bodyPr vert="horz" wrap="square" lIns="91440" tIns="45720" rIns="91440" bIns="45720" numCol="1" anchor="t" anchorCtr="0" compatLnSpc="1">
            <a:prstTxWarp prst="textNoShape">
              <a:avLst/>
            </a:prstTxWarp>
          </a:bodyPr>
          <a:lstStyle/>
          <a:p>
            <a:pPr marL="0" indent="0">
              <a:lnSpc>
                <a:spcPct val="150000"/>
              </a:lnSpc>
              <a:buFontTx/>
              <a:buNone/>
              <a:defRPr/>
            </a:pPr>
            <a:r>
              <a:rPr lang="de-DE" sz="2000" b="1" dirty="0" smtClean="0"/>
              <a:t> </a:t>
            </a:r>
          </a:p>
          <a:p>
            <a:pPr marL="0" indent="0">
              <a:lnSpc>
                <a:spcPct val="150000"/>
              </a:lnSpc>
              <a:buFontTx/>
              <a:buNone/>
              <a:defRPr/>
            </a:pPr>
            <a:endParaRPr lang="de-DE" sz="2000" b="1" dirty="0" smtClean="0"/>
          </a:p>
          <a:p>
            <a:pPr marL="0" indent="0">
              <a:spcBef>
                <a:spcPts val="0"/>
              </a:spcBef>
              <a:buFontTx/>
              <a:buNone/>
              <a:defRPr/>
            </a:pPr>
            <a:r>
              <a:rPr lang="de-DE" sz="2000" b="1" dirty="0" smtClean="0"/>
              <a:t>Netzwerke, Handlungsfelder, Instrumente und ihr Gestaltungsrahmen</a:t>
            </a:r>
          </a:p>
          <a:p>
            <a:pPr marL="0" indent="0">
              <a:spcBef>
                <a:spcPts val="0"/>
              </a:spcBef>
              <a:buFontTx/>
              <a:buNone/>
              <a:defRPr/>
            </a:pPr>
            <a:endParaRPr lang="de-DE" sz="1800" b="1" dirty="0" smtClean="0"/>
          </a:p>
          <a:p>
            <a:pPr marL="0" indent="0">
              <a:spcBef>
                <a:spcPts val="0"/>
              </a:spcBef>
              <a:buFontTx/>
              <a:buNone/>
              <a:defRPr/>
            </a:pPr>
            <a:endParaRPr lang="de-DE" sz="1800" b="1" dirty="0" smtClean="0"/>
          </a:p>
          <a:p>
            <a:pPr marL="0" indent="0">
              <a:spcBef>
                <a:spcPts val="0"/>
              </a:spcBef>
              <a:buFontTx/>
              <a:buNone/>
              <a:defRPr/>
            </a:pPr>
            <a:r>
              <a:rPr lang="de-DE" sz="1800" b="1" dirty="0" smtClean="0"/>
              <a:t>im Modellversuchsförderschwerpunkt </a:t>
            </a:r>
          </a:p>
          <a:p>
            <a:pPr marL="0" indent="0">
              <a:spcBef>
                <a:spcPts val="0"/>
              </a:spcBef>
              <a:buFontTx/>
              <a:buNone/>
              <a:defRPr/>
            </a:pPr>
            <a:r>
              <a:rPr lang="de-DE" sz="1800" b="1" dirty="0" smtClean="0"/>
              <a:t>„Neue Wege in die duale Ausbildung – Heterogenität als Chance für die Fachkräftesicherung“</a:t>
            </a:r>
            <a:endParaRPr lang="de-DE" sz="1800" dirty="0" smtClean="0"/>
          </a:p>
          <a:p>
            <a:pPr marL="0" indent="0">
              <a:buNone/>
              <a:defRPr/>
            </a:pPr>
            <a:endParaRPr lang="de-DE" sz="1600" dirty="0" smtClean="0"/>
          </a:p>
          <a:p>
            <a:pPr marL="0" indent="0">
              <a:buNone/>
              <a:defRPr/>
            </a:pPr>
            <a:endParaRPr lang="de-DE" sz="1600" dirty="0" smtClean="0"/>
          </a:p>
          <a:p>
            <a:pPr marL="0" indent="0">
              <a:buNone/>
              <a:defRPr/>
            </a:pPr>
            <a:endParaRPr lang="de-DE" sz="1600" dirty="0" smtClean="0"/>
          </a:p>
          <a:p>
            <a:pPr>
              <a:buNone/>
              <a:defRPr/>
            </a:pPr>
            <a:endParaRPr lang="de-DE" sz="1600" dirty="0" smtClean="0"/>
          </a:p>
          <a:p>
            <a:pPr>
              <a:buNone/>
              <a:defRPr/>
            </a:pPr>
            <a:endParaRPr lang="de-DE" sz="1600" dirty="0" smtClean="0"/>
          </a:p>
          <a:p>
            <a:pPr>
              <a:buNone/>
              <a:defRPr/>
            </a:pPr>
            <a:r>
              <a:rPr lang="de-DE" sz="1600" dirty="0" smtClean="0"/>
              <a:t>Viertes Arbeitsforum </a:t>
            </a:r>
          </a:p>
          <a:p>
            <a:pPr>
              <a:buNone/>
              <a:defRPr/>
            </a:pPr>
            <a:r>
              <a:rPr lang="de-DE" sz="1600" dirty="0" smtClean="0"/>
              <a:t>am 03. / 04. Dezember 2012 in Annaberg-Buchholz</a:t>
            </a:r>
          </a:p>
          <a:p>
            <a:pPr>
              <a:buFontTx/>
              <a:buNone/>
              <a:defRPr/>
            </a:pPr>
            <a:endParaRPr lang="de-DE" sz="1200" dirty="0" smtClean="0"/>
          </a:p>
          <a:p>
            <a:pPr marL="0" indent="0">
              <a:spcBef>
                <a:spcPts val="0"/>
              </a:spcBef>
              <a:buFontTx/>
              <a:buNone/>
              <a:defRPr/>
            </a:pPr>
            <a:endParaRPr lang="de-DE" sz="1100" dirty="0" smtClean="0"/>
          </a:p>
          <a:p>
            <a:pPr marL="0" indent="0">
              <a:spcBef>
                <a:spcPts val="0"/>
              </a:spcBef>
              <a:buFontTx/>
              <a:buNone/>
              <a:defRPr/>
            </a:pPr>
            <a:endParaRPr lang="de-DE" sz="1400" dirty="0" smtClean="0"/>
          </a:p>
          <a:p>
            <a:pPr marL="0" indent="0">
              <a:spcBef>
                <a:spcPts val="0"/>
              </a:spcBef>
              <a:buFontTx/>
              <a:buNone/>
              <a:defRPr/>
            </a:pPr>
            <a:endParaRPr lang="de-DE" sz="1400" dirty="0" smtClean="0"/>
          </a:p>
        </p:txBody>
      </p:sp>
      <p:sp>
        <p:nvSpPr>
          <p:cNvPr id="9220" name="Rechteck 6"/>
          <p:cNvSpPr>
            <a:spLocks noChangeArrowheads="1"/>
          </p:cNvSpPr>
          <p:nvPr/>
        </p:nvSpPr>
        <p:spPr bwMode="auto">
          <a:xfrm>
            <a:off x="611188" y="404813"/>
            <a:ext cx="4248150" cy="144462"/>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a:p>
        </p:txBody>
      </p:sp>
      <p:sp>
        <p:nvSpPr>
          <p:cNvPr id="9221" name="Textfeld 7"/>
          <p:cNvSpPr txBox="1">
            <a:spLocks noChangeArrowheads="1"/>
          </p:cNvSpPr>
          <p:nvPr/>
        </p:nvSpPr>
        <p:spPr bwMode="auto">
          <a:xfrm>
            <a:off x="611188" y="404813"/>
            <a:ext cx="7416800" cy="230187"/>
          </a:xfrm>
          <a:prstGeom prst="rect">
            <a:avLst/>
          </a:prstGeom>
          <a:solidFill>
            <a:schemeClr val="bg1"/>
          </a:solidFill>
          <a:ln w="9525">
            <a:noFill/>
            <a:miter lim="800000"/>
            <a:headEnd/>
            <a:tailEnd/>
          </a:ln>
        </p:spPr>
        <p:txBody>
          <a:bodyPr>
            <a:spAutoFit/>
          </a:bodyPr>
          <a:lstStyle/>
          <a:p>
            <a:endParaRPr lang="de-DE"/>
          </a:p>
        </p:txBody>
      </p:sp>
      <p:pic>
        <p:nvPicPr>
          <p:cNvPr id="9" name="Picture 1"/>
          <p:cNvPicPr>
            <a:picLocks noChangeAspect="1" noChangeArrowheads="1"/>
          </p:cNvPicPr>
          <p:nvPr/>
        </p:nvPicPr>
        <p:blipFill>
          <a:blip r:embed="rId3" cstate="print"/>
          <a:srcRect/>
          <a:stretch>
            <a:fillRect/>
          </a:stretch>
        </p:blipFill>
        <p:spPr bwMode="auto">
          <a:xfrm>
            <a:off x="7092280" y="4221088"/>
            <a:ext cx="1476991" cy="1800200"/>
          </a:xfrm>
          <a:prstGeom prst="rect">
            <a:avLst/>
          </a:prstGeom>
          <a:noFill/>
          <a:ln w="9525">
            <a:noFill/>
            <a:miter lim="800000"/>
            <a:headEnd/>
            <a:tailEnd/>
          </a:ln>
        </p:spPr>
      </p:pic>
      <p:sp>
        <p:nvSpPr>
          <p:cNvPr id="6" name="Fußzeilenplatzhalter 5"/>
          <p:cNvSpPr>
            <a:spLocks noGrp="1"/>
          </p:cNvSpPr>
          <p:nvPr>
            <p:ph type="ftr" sz="quarter" idx="10"/>
          </p:nvPr>
        </p:nvSpPr>
        <p:spPr>
          <a:xfrm>
            <a:off x="467544" y="6453336"/>
            <a:ext cx="6192837" cy="228600"/>
          </a:xfrm>
        </p:spPr>
        <p:txBody>
          <a:bodyPr/>
          <a:lstStyle/>
          <a:p>
            <a:pPr>
              <a:defRPr/>
            </a:pPr>
            <a:r>
              <a:rPr lang="de-DE" smtClean="0"/>
              <a:t>Gisela Westhoff, Marion Trimkowski, BIBB, AB 3.3, Qualität / Nachhaltigkeit / Durchlässigkeit, 03./04.12.2012</a:t>
            </a:r>
            <a:endParaRPr lang="de-D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67544" y="6525344"/>
            <a:ext cx="6192837" cy="228600"/>
          </a:xfrm>
        </p:spPr>
        <p:txBody>
          <a:bodyPr/>
          <a:lstStyle/>
          <a:p>
            <a:pPr>
              <a:defRPr/>
            </a:pPr>
            <a:r>
              <a:rPr lang="de-DE" smtClean="0"/>
              <a:t>Gisela Westhoff, Marion Trimkowski, BIBB, AB 3.3, Qualität / Nachhaltigkeit / Durchlässigkeit, 03./04.12.2012</a:t>
            </a:r>
            <a:endParaRPr lang="de-DE" dirty="0"/>
          </a:p>
        </p:txBody>
      </p:sp>
      <p:sp>
        <p:nvSpPr>
          <p:cNvPr id="4" name="Rectangle 3"/>
          <p:cNvSpPr>
            <a:spLocks noGrp="1" noChangeArrowheads="1"/>
          </p:cNvSpPr>
          <p:nvPr>
            <p:ph idx="1"/>
          </p:nvPr>
        </p:nvSpPr>
        <p:spPr bwMode="auto">
          <a:xfrm>
            <a:off x="539552" y="1052736"/>
            <a:ext cx="8147248" cy="5073427"/>
          </a:xfrm>
          <a:ln>
            <a:miter lim="800000"/>
            <a:headEnd/>
            <a:tailEnd/>
          </a:ln>
        </p:spPr>
        <p:txBody>
          <a:bodyPr vert="horz" wrap="square" lIns="91440" tIns="45720" rIns="91440" bIns="45720" numCol="1" anchor="t" anchorCtr="0" compatLnSpc="1">
            <a:prstTxWarp prst="textNoShape">
              <a:avLst/>
            </a:prstTxWarp>
          </a:bodyPr>
          <a:lstStyle/>
          <a:p>
            <a:pPr marL="361950" indent="-361950">
              <a:lnSpc>
                <a:spcPct val="80000"/>
              </a:lnSpc>
              <a:buNone/>
              <a:defRPr/>
            </a:pPr>
            <a:endParaRPr lang="de-DE" sz="1800" b="1" dirty="0">
              <a:latin typeface="Calibri" pitchFamily="34" charset="0"/>
              <a:cs typeface="Calibri" pitchFamily="34" charset="0"/>
            </a:endParaRPr>
          </a:p>
          <a:p>
            <a:pPr marL="0" indent="0">
              <a:lnSpc>
                <a:spcPct val="80000"/>
              </a:lnSpc>
              <a:buNone/>
              <a:defRPr/>
            </a:pPr>
            <a:r>
              <a:rPr lang="de-DE" sz="1800" b="1" dirty="0">
                <a:latin typeface="Calibri" pitchFamily="34" charset="0"/>
                <a:cs typeface="Calibri" pitchFamily="34" charset="0"/>
              </a:rPr>
              <a:t> </a:t>
            </a:r>
            <a:r>
              <a:rPr lang="de-DE" sz="1800" b="1" dirty="0" smtClean="0">
                <a:latin typeface="Calibri" pitchFamily="34" charset="0"/>
                <a:cs typeface="Calibri" pitchFamily="34" charset="0"/>
              </a:rPr>
              <a:t>        Rothenburg ob der Tauber, 13./14. September 2012</a:t>
            </a:r>
          </a:p>
          <a:p>
            <a:pPr marL="0" indent="0">
              <a:lnSpc>
                <a:spcPct val="80000"/>
              </a:lnSpc>
              <a:buFontTx/>
              <a:buNone/>
              <a:defRPr/>
            </a:pPr>
            <a:endParaRPr lang="de-DE" sz="18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5" name="Textfeld 4"/>
          <p:cNvSpPr txBox="1"/>
          <p:nvPr/>
        </p:nvSpPr>
        <p:spPr>
          <a:xfrm>
            <a:off x="827584" y="188640"/>
            <a:ext cx="7272808" cy="344710"/>
          </a:xfrm>
          <a:prstGeom prst="rect">
            <a:avLst/>
          </a:prstGeom>
          <a:noFill/>
        </p:spPr>
        <p:txBody>
          <a:bodyPr wrap="square" rtlCol="0">
            <a:spAutoFit/>
          </a:bodyPr>
          <a:lstStyle/>
          <a:p>
            <a:pPr marL="0" indent="0">
              <a:lnSpc>
                <a:spcPct val="80000"/>
              </a:lnSpc>
              <a:buFontTx/>
              <a:buNone/>
              <a:defRPr/>
            </a:pPr>
            <a:r>
              <a:rPr lang="de-DE" sz="2000" b="1" dirty="0" smtClean="0">
                <a:latin typeface="Calibri" pitchFamily="34" charset="0"/>
                <a:cs typeface="Calibri" pitchFamily="34" charset="0"/>
              </a:rPr>
              <a:t>Netzwerktreffen</a:t>
            </a:r>
            <a:endParaRPr lang="de-DE" sz="2000" b="1"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060848"/>
            <a:ext cx="6494463"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563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52017"/>
            <a:ext cx="1829596" cy="2232248"/>
          </a:xfrm>
          <a:prstGeom prst="rect">
            <a:avLst/>
          </a:prstGeom>
        </p:spPr>
      </p:pic>
      <p:sp>
        <p:nvSpPr>
          <p:cNvPr id="3" name="Fußzeilenplatzhalter 2"/>
          <p:cNvSpPr>
            <a:spLocks noGrp="1"/>
          </p:cNvSpPr>
          <p:nvPr>
            <p:ph type="ftr" sz="quarter" idx="10"/>
          </p:nvPr>
        </p:nvSpPr>
        <p:spPr>
          <a:xfrm>
            <a:off x="467544" y="6525344"/>
            <a:ext cx="6192837" cy="228600"/>
          </a:xfrm>
        </p:spPr>
        <p:txBody>
          <a:bodyPr/>
          <a:lstStyle/>
          <a:p>
            <a:pPr>
              <a:defRPr/>
            </a:pPr>
            <a:r>
              <a:rPr lang="de-DE" smtClean="0"/>
              <a:t>Gisela Westhoff, Marion Trimkowski, BIBB, AB 3.3, Qualität / Nachhaltigkeit / Durchlässigkeit, 03./04.12.2012</a:t>
            </a:r>
            <a:endParaRPr lang="de-DE" dirty="0"/>
          </a:p>
        </p:txBody>
      </p:sp>
      <p:sp>
        <p:nvSpPr>
          <p:cNvPr id="4" name="Rectangle 3"/>
          <p:cNvSpPr>
            <a:spLocks noGrp="1" noChangeArrowheads="1"/>
          </p:cNvSpPr>
          <p:nvPr>
            <p:ph idx="1"/>
          </p:nvPr>
        </p:nvSpPr>
        <p:spPr bwMode="auto">
          <a:xfrm>
            <a:off x="3203848" y="1556792"/>
            <a:ext cx="4304878" cy="504056"/>
          </a:xfrm>
          <a:ln>
            <a:miter lim="800000"/>
            <a:headEnd/>
            <a:tailEnd/>
          </a:ln>
        </p:spPr>
        <p:txBody>
          <a:bodyPr vert="horz" wrap="square" lIns="91440" tIns="45720" rIns="91440" bIns="45720" numCol="1" anchor="t" anchorCtr="0" compatLnSpc="1">
            <a:prstTxWarp prst="textNoShape">
              <a:avLst/>
            </a:prstTxWarp>
          </a:bodyPr>
          <a:lstStyle/>
          <a:p>
            <a:pPr marL="0" indent="0">
              <a:lnSpc>
                <a:spcPct val="80000"/>
              </a:lnSpc>
              <a:buNone/>
              <a:defRPr/>
            </a:pPr>
            <a:r>
              <a:rPr lang="de-DE" sz="1800" b="1" dirty="0" smtClean="0">
                <a:latin typeface="Calibri" pitchFamily="34" charset="0"/>
                <a:cs typeface="Calibri" pitchFamily="34" charset="0"/>
              </a:rPr>
              <a:t>         Straubing, 29. / 30. Oktober 2012 </a:t>
            </a:r>
          </a:p>
          <a:p>
            <a:pPr marL="0" indent="0">
              <a:lnSpc>
                <a:spcPct val="80000"/>
              </a:lnSpc>
              <a:buFontTx/>
              <a:buNone/>
              <a:defRPr/>
            </a:pPr>
            <a:endParaRPr lang="de-DE" sz="18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5" name="Textfeld 4"/>
          <p:cNvSpPr txBox="1"/>
          <p:nvPr/>
        </p:nvSpPr>
        <p:spPr>
          <a:xfrm>
            <a:off x="827584" y="188640"/>
            <a:ext cx="7272808" cy="344710"/>
          </a:xfrm>
          <a:prstGeom prst="rect">
            <a:avLst/>
          </a:prstGeom>
          <a:noFill/>
        </p:spPr>
        <p:txBody>
          <a:bodyPr wrap="square" rtlCol="0">
            <a:spAutoFit/>
          </a:bodyPr>
          <a:lstStyle/>
          <a:p>
            <a:pPr marL="0" indent="0">
              <a:lnSpc>
                <a:spcPct val="80000"/>
              </a:lnSpc>
              <a:buFontTx/>
              <a:buNone/>
              <a:defRPr/>
            </a:pPr>
            <a:r>
              <a:rPr lang="de-DE" sz="2000" b="1" dirty="0" smtClean="0">
                <a:latin typeface="Calibri" pitchFamily="34" charset="0"/>
                <a:cs typeface="Calibri" pitchFamily="34" charset="0"/>
              </a:rPr>
              <a:t>Netzwerktreffen</a:t>
            </a:r>
            <a:endParaRPr lang="de-DE" sz="2000" b="1" dirty="0">
              <a:latin typeface="Calibri" pitchFamily="34" charset="0"/>
              <a:cs typeface="Calibri"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499" y="2556804"/>
            <a:ext cx="6941901" cy="2122431"/>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054" y="4021614"/>
            <a:ext cx="3991247" cy="2202693"/>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4509120"/>
            <a:ext cx="2340770" cy="1471632"/>
          </a:xfrm>
          <a:prstGeom prst="rect">
            <a:avLst/>
          </a:prstGeom>
        </p:spPr>
      </p:pic>
    </p:spTree>
    <p:extLst>
      <p:ext uri="{BB962C8B-B14F-4D97-AF65-F5344CB8AC3E}">
        <p14:creationId xmlns:p14="http://schemas.microsoft.com/office/powerpoint/2010/main" val="392115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67544" y="6525344"/>
            <a:ext cx="6192837" cy="228600"/>
          </a:xfrm>
        </p:spPr>
        <p:txBody>
          <a:bodyPr/>
          <a:lstStyle/>
          <a:p>
            <a:pPr>
              <a:defRPr/>
            </a:pPr>
            <a:r>
              <a:rPr lang="de-DE" smtClean="0"/>
              <a:t>Gisela Westhoff, Marion Trimkowski, BIBB, AB 3.3, Qualität / Nachhaltigkeit / Durchlässigkeit, 03./04.12.2012</a:t>
            </a:r>
            <a:endParaRPr lang="de-DE" dirty="0"/>
          </a:p>
        </p:txBody>
      </p:sp>
      <p:sp>
        <p:nvSpPr>
          <p:cNvPr id="4" name="Rectangle 3"/>
          <p:cNvSpPr>
            <a:spLocks noGrp="1" noChangeArrowheads="1"/>
          </p:cNvSpPr>
          <p:nvPr>
            <p:ph idx="1"/>
          </p:nvPr>
        </p:nvSpPr>
        <p:spPr bwMode="auto">
          <a:xfrm>
            <a:off x="539552" y="1052736"/>
            <a:ext cx="8147248" cy="5073427"/>
          </a:xfrm>
          <a:ln>
            <a:miter lim="800000"/>
            <a:headEnd/>
            <a:tailEnd/>
          </a:ln>
        </p:spPr>
        <p:txBody>
          <a:bodyPr vert="horz" wrap="square" lIns="91440" tIns="45720" rIns="91440" bIns="45720" numCol="1" anchor="t" anchorCtr="0" compatLnSpc="1">
            <a:prstTxWarp prst="textNoShape">
              <a:avLst/>
            </a:prstTxWarp>
          </a:bodyPr>
          <a:lstStyle/>
          <a:p>
            <a:pPr marL="361950" indent="-361950">
              <a:lnSpc>
                <a:spcPct val="80000"/>
              </a:lnSpc>
              <a:buNone/>
              <a:defRPr/>
            </a:pPr>
            <a:endParaRPr lang="de-DE" sz="1800" b="1" dirty="0">
              <a:latin typeface="Calibri" pitchFamily="34" charset="0"/>
              <a:cs typeface="Calibri" pitchFamily="34" charset="0"/>
            </a:endParaRPr>
          </a:p>
          <a:p>
            <a:pPr marL="0" indent="0">
              <a:lnSpc>
                <a:spcPct val="80000"/>
              </a:lnSpc>
              <a:buNone/>
              <a:defRPr/>
            </a:pPr>
            <a:r>
              <a:rPr lang="de-DE" sz="1800" b="1" dirty="0">
                <a:latin typeface="Calibri" pitchFamily="34" charset="0"/>
                <a:cs typeface="Calibri" pitchFamily="34" charset="0"/>
              </a:rPr>
              <a:t> </a:t>
            </a:r>
            <a:r>
              <a:rPr lang="de-DE" sz="1800" b="1" dirty="0" smtClean="0">
                <a:latin typeface="Calibri" pitchFamily="34" charset="0"/>
                <a:cs typeface="Calibri" pitchFamily="34" charset="0"/>
              </a:rPr>
              <a:t>        Konstanz, 20. / 21. September 2012</a:t>
            </a:r>
          </a:p>
          <a:p>
            <a:pPr marL="0" indent="0">
              <a:lnSpc>
                <a:spcPct val="80000"/>
              </a:lnSpc>
              <a:buFontTx/>
              <a:buNone/>
              <a:defRPr/>
            </a:pPr>
            <a:endParaRPr lang="de-DE" sz="18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5" name="Textfeld 4"/>
          <p:cNvSpPr txBox="1"/>
          <p:nvPr/>
        </p:nvSpPr>
        <p:spPr>
          <a:xfrm>
            <a:off x="827584" y="188640"/>
            <a:ext cx="7272808" cy="344710"/>
          </a:xfrm>
          <a:prstGeom prst="rect">
            <a:avLst/>
          </a:prstGeom>
          <a:noFill/>
        </p:spPr>
        <p:txBody>
          <a:bodyPr wrap="square" rtlCol="0">
            <a:spAutoFit/>
          </a:bodyPr>
          <a:lstStyle/>
          <a:p>
            <a:pPr marL="0" indent="0">
              <a:lnSpc>
                <a:spcPct val="80000"/>
              </a:lnSpc>
              <a:buFontTx/>
              <a:buNone/>
              <a:defRPr/>
            </a:pPr>
            <a:r>
              <a:rPr lang="de-DE" sz="2000" b="1" dirty="0" err="1" smtClean="0">
                <a:latin typeface="Calibri" pitchFamily="34" charset="0"/>
                <a:cs typeface="Calibri" pitchFamily="34" charset="0"/>
              </a:rPr>
              <a:t>Christiani</a:t>
            </a:r>
            <a:r>
              <a:rPr lang="de-DE" sz="2000" b="1" dirty="0" smtClean="0">
                <a:latin typeface="Calibri" pitchFamily="34" charset="0"/>
                <a:cs typeface="Calibri" pitchFamily="34" charset="0"/>
              </a:rPr>
              <a:t> – Ausbilderinnen und Ausbildertag 2012</a:t>
            </a:r>
            <a:endParaRPr lang="de-DE" sz="2000" b="1"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402288" cy="426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0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67544" y="6525344"/>
            <a:ext cx="6192837" cy="228600"/>
          </a:xfrm>
        </p:spPr>
        <p:txBody>
          <a:bodyPr/>
          <a:lstStyle/>
          <a:p>
            <a:pPr>
              <a:defRPr/>
            </a:pPr>
            <a:r>
              <a:rPr lang="de-DE" smtClean="0"/>
              <a:t>Gisela Westhoff, Marion Trimkowski, BIBB, AB 3.3, Qualität / Nachhaltigkeit / Durchlässigkeit, 03./04.12.2012</a:t>
            </a:r>
            <a:endParaRPr lang="de-DE" dirty="0"/>
          </a:p>
        </p:txBody>
      </p:sp>
      <p:sp>
        <p:nvSpPr>
          <p:cNvPr id="4" name="Rectangle 3"/>
          <p:cNvSpPr>
            <a:spLocks noGrp="1" noChangeArrowheads="1"/>
          </p:cNvSpPr>
          <p:nvPr>
            <p:ph idx="1"/>
          </p:nvPr>
        </p:nvSpPr>
        <p:spPr bwMode="auto">
          <a:xfrm>
            <a:off x="539552" y="1052736"/>
            <a:ext cx="8147248" cy="5073427"/>
          </a:xfrm>
          <a:ln>
            <a:miter lim="800000"/>
            <a:headEnd/>
            <a:tailEnd/>
          </a:ln>
        </p:spPr>
        <p:txBody>
          <a:bodyPr vert="horz" wrap="square" lIns="91440" tIns="45720" rIns="91440" bIns="45720" numCol="1" anchor="t" anchorCtr="0" compatLnSpc="1">
            <a:prstTxWarp prst="textNoShape">
              <a:avLst/>
            </a:prstTxWarp>
          </a:bodyPr>
          <a:lstStyle/>
          <a:p>
            <a:pPr marL="361950" indent="-361950">
              <a:lnSpc>
                <a:spcPct val="80000"/>
              </a:lnSpc>
              <a:buNone/>
              <a:defRPr/>
            </a:pPr>
            <a:endParaRPr lang="de-DE" sz="1800" b="1" dirty="0">
              <a:latin typeface="Calibri" pitchFamily="34" charset="0"/>
              <a:cs typeface="Calibri" pitchFamily="34" charset="0"/>
            </a:endParaRPr>
          </a:p>
          <a:p>
            <a:pPr marL="361950" indent="-361950">
              <a:lnSpc>
                <a:spcPct val="80000"/>
              </a:lnSpc>
              <a:defRPr/>
            </a:pPr>
            <a:endParaRPr lang="de-DE" sz="1800" b="1" dirty="0" smtClean="0">
              <a:latin typeface="Calibri" pitchFamily="34" charset="0"/>
              <a:cs typeface="Calibri" pitchFamily="34" charset="0"/>
            </a:endParaRPr>
          </a:p>
          <a:p>
            <a:pPr marL="0" indent="0">
              <a:lnSpc>
                <a:spcPct val="80000"/>
              </a:lnSpc>
              <a:buFontTx/>
              <a:buNone/>
              <a:defRPr/>
            </a:pPr>
            <a:endParaRPr lang="de-DE" sz="18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5" name="Textfeld 4"/>
          <p:cNvSpPr txBox="1"/>
          <p:nvPr/>
        </p:nvSpPr>
        <p:spPr>
          <a:xfrm>
            <a:off x="827584" y="188640"/>
            <a:ext cx="7272808" cy="344710"/>
          </a:xfrm>
          <a:prstGeom prst="rect">
            <a:avLst/>
          </a:prstGeom>
          <a:noFill/>
        </p:spPr>
        <p:txBody>
          <a:bodyPr wrap="square" rtlCol="0">
            <a:spAutoFit/>
          </a:bodyPr>
          <a:lstStyle/>
          <a:p>
            <a:pPr marL="0" indent="0">
              <a:lnSpc>
                <a:spcPct val="80000"/>
              </a:lnSpc>
              <a:buFontTx/>
              <a:buNone/>
              <a:defRPr/>
            </a:pPr>
            <a:r>
              <a:rPr lang="de-DE" sz="2000" b="1" dirty="0" smtClean="0">
                <a:latin typeface="Calibri" pitchFamily="34" charset="0"/>
                <a:cs typeface="Calibri" pitchFamily="34" charset="0"/>
              </a:rPr>
              <a:t>Ausgewählte Instrumente/Vorgehensweisen  der Modellversuche</a:t>
            </a:r>
            <a:endParaRPr lang="de-DE" sz="2000" b="1" dirty="0">
              <a:latin typeface="Calibri" pitchFamily="34" charset="0"/>
              <a:cs typeface="Calibri" pitchFamily="34" charset="0"/>
            </a:endParaRPr>
          </a:p>
        </p:txBody>
      </p:sp>
      <p:sp>
        <p:nvSpPr>
          <p:cNvPr id="6" name="Textfeld 5"/>
          <p:cNvSpPr txBox="1"/>
          <p:nvPr/>
        </p:nvSpPr>
        <p:spPr>
          <a:xfrm>
            <a:off x="683568" y="1772816"/>
            <a:ext cx="7920880" cy="3785652"/>
          </a:xfrm>
          <a:prstGeom prst="rect">
            <a:avLst/>
          </a:prstGeom>
          <a:noFill/>
        </p:spPr>
        <p:txBody>
          <a:bodyPr wrap="square" rtlCol="0">
            <a:spAutoFit/>
          </a:bodyPr>
          <a:lstStyle/>
          <a:p>
            <a:pPr marL="228600" indent="-228600"/>
            <a:r>
              <a:rPr lang="de-DE" sz="2000" b="1" dirty="0" smtClean="0">
                <a:latin typeface="Calibri" pitchFamily="34" charset="0"/>
                <a:cs typeface="Calibri" pitchFamily="34" charset="0"/>
              </a:rPr>
              <a:t>Aktueller Stand - Präsentation und Diskussion in drei Arbeitsgruppen:</a:t>
            </a:r>
            <a:br>
              <a:rPr lang="de-DE" sz="2000" b="1" dirty="0" smtClean="0">
                <a:latin typeface="Calibri" pitchFamily="34" charset="0"/>
                <a:cs typeface="Calibri" pitchFamily="34" charset="0"/>
              </a:rPr>
            </a:br>
            <a:endParaRPr lang="de-DE" sz="2000" dirty="0" smtClean="0">
              <a:latin typeface="Calibri" pitchFamily="34" charset="0"/>
            </a:endParaRPr>
          </a:p>
          <a:p>
            <a:pPr marL="228600" indent="-228600">
              <a:buAutoNum type="arabicPeriod"/>
            </a:pPr>
            <a:r>
              <a:rPr lang="de-DE" sz="2000" dirty="0" smtClean="0">
                <a:latin typeface="Calibri" pitchFamily="34" charset="0"/>
              </a:rPr>
              <a:t>Kompetenzfeststellung/</a:t>
            </a:r>
            <a:r>
              <a:rPr lang="de-DE" sz="2000" dirty="0" err="1" smtClean="0">
                <a:latin typeface="Calibri" pitchFamily="34" charset="0"/>
              </a:rPr>
              <a:t>Matching</a:t>
            </a:r>
            <a:endParaRPr lang="de-DE" sz="2000" dirty="0" smtClean="0">
              <a:latin typeface="Calibri" pitchFamily="34" charset="0"/>
            </a:endParaRPr>
          </a:p>
          <a:p>
            <a:pPr marL="228600" indent="-228600">
              <a:buAutoNum type="arabicPeriod"/>
            </a:pPr>
            <a:endParaRPr lang="de-DE" sz="2000" dirty="0" smtClean="0">
              <a:latin typeface="Calibri" pitchFamily="34" charset="0"/>
            </a:endParaRPr>
          </a:p>
          <a:p>
            <a:pPr marL="228600" indent="-228600">
              <a:buAutoNum type="arabicPeriod"/>
            </a:pPr>
            <a:r>
              <a:rPr lang="de-DE" sz="2000" dirty="0" smtClean="0">
                <a:latin typeface="Calibri" pitchFamily="34" charset="0"/>
              </a:rPr>
              <a:t>Qualifizierung des Ausbildungs- und Lehrpersonals – Fokus: Assistierte Ausbildung / externes Bildungsmanagement</a:t>
            </a:r>
          </a:p>
          <a:p>
            <a:pPr marL="228600" indent="-228600">
              <a:buAutoNum type="arabicPeriod"/>
            </a:pPr>
            <a:endParaRPr lang="de-DE" sz="2000" dirty="0" smtClean="0">
              <a:latin typeface="Calibri" pitchFamily="34" charset="0"/>
            </a:endParaRPr>
          </a:p>
          <a:p>
            <a:pPr marL="228600" indent="-228600">
              <a:buAutoNum type="arabicPeriod"/>
            </a:pPr>
            <a:r>
              <a:rPr lang="de-DE" sz="2000" dirty="0" smtClean="0">
                <a:latin typeface="Calibri" pitchFamily="34" charset="0"/>
              </a:rPr>
              <a:t>Ausbildungsmarketing -  Gewinnung von Auszubildenden / Besetzung betrieblicher Ausbildungsplätze</a:t>
            </a:r>
          </a:p>
          <a:p>
            <a:pPr marL="228600" indent="-228600">
              <a:buAutoNum type="arabicPeriod"/>
            </a:pPr>
            <a:endParaRPr lang="de-DE" sz="2000" dirty="0" smtClean="0">
              <a:latin typeface="Calibri" pitchFamily="34" charset="0"/>
            </a:endParaRPr>
          </a:p>
          <a:p>
            <a:pPr marL="228600" indent="-228600">
              <a:buAutoNum type="arabicPeriod"/>
            </a:pPr>
            <a:endParaRPr lang="de-DE" sz="2000" dirty="0" smtClean="0">
              <a:latin typeface="Calibri" pitchFamily="34" charset="0"/>
            </a:endParaRPr>
          </a:p>
          <a:p>
            <a:pPr marL="228600" indent="-228600"/>
            <a:endParaRPr lang="de-DE" sz="20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0"/>
          <p:cNvGrpSpPr/>
          <p:nvPr/>
        </p:nvGrpSpPr>
        <p:grpSpPr>
          <a:xfrm>
            <a:off x="449796" y="1061906"/>
            <a:ext cx="8586700" cy="5103398"/>
            <a:chOff x="271872" y="999776"/>
            <a:chExt cx="8586700" cy="5103398"/>
          </a:xfrm>
        </p:grpSpPr>
        <p:sp>
          <p:nvSpPr>
            <p:cNvPr id="12" name="AutoShape 2"/>
            <p:cNvSpPr>
              <a:spLocks noChangeArrowheads="1"/>
            </p:cNvSpPr>
            <p:nvPr/>
          </p:nvSpPr>
          <p:spPr bwMode="auto">
            <a:xfrm>
              <a:off x="271872" y="999777"/>
              <a:ext cx="8586700" cy="4824537"/>
            </a:xfrm>
            <a:prstGeom prst="triangle">
              <a:avLst>
                <a:gd name="adj" fmla="val 49806"/>
              </a:avLst>
            </a:prstGeom>
            <a:solidFill>
              <a:srgbClr val="0070C0"/>
            </a:solidFill>
            <a:ln w="9525">
              <a:solidFill>
                <a:schemeClr val="tx1"/>
              </a:solidFill>
              <a:miter lim="800000"/>
              <a:headEnd/>
              <a:tailEnd/>
            </a:ln>
          </p:spPr>
          <p:txBody>
            <a:bodyPr wrap="none" anchor="ctr"/>
            <a:lstStyle/>
            <a:p>
              <a:endParaRPr lang="de-DE" sz="1200">
                <a:latin typeface="Arial Narrow" pitchFamily="34" charset="0"/>
                <a:cs typeface="Arial" charset="0"/>
              </a:endParaRPr>
            </a:p>
          </p:txBody>
        </p:sp>
        <p:sp>
          <p:nvSpPr>
            <p:cNvPr id="20" name="Textfeld 19"/>
            <p:cNvSpPr txBox="1"/>
            <p:nvPr/>
          </p:nvSpPr>
          <p:spPr>
            <a:xfrm>
              <a:off x="539552" y="2132856"/>
              <a:ext cx="7993062" cy="3970318"/>
            </a:xfrm>
            <a:prstGeom prst="rect">
              <a:avLst/>
            </a:prstGeom>
            <a:noFill/>
          </p:spPr>
          <p:txBody>
            <a:bodyPr>
              <a:spAutoFit/>
            </a:bodyPr>
            <a:lstStyle/>
            <a:p>
              <a:pPr algn="ctr">
                <a:lnSpc>
                  <a:spcPct val="140000"/>
                </a:lnSpc>
                <a:defRPr/>
              </a:pPr>
              <a:r>
                <a:rPr lang="de-DE" sz="1350" b="1" dirty="0">
                  <a:solidFill>
                    <a:schemeClr val="bg1"/>
                  </a:solidFill>
                  <a:latin typeface="Calibri" pitchFamily="34" charset="0"/>
                  <a:cs typeface="Calibri" pitchFamily="34" charset="0"/>
                </a:rPr>
                <a:t>      </a:t>
              </a:r>
              <a:r>
                <a:rPr lang="de-DE" sz="1200" b="1" dirty="0">
                  <a:solidFill>
                    <a:schemeClr val="bg1"/>
                  </a:solidFill>
                  <a:latin typeface="Calibri" pitchFamily="34" charset="0"/>
                  <a:cs typeface="Calibri" pitchFamily="34" charset="0"/>
                </a:rPr>
                <a:t>Sozialverhalten, Schulbelastung, </a:t>
              </a:r>
            </a:p>
            <a:p>
              <a:pPr algn="ctr">
                <a:lnSpc>
                  <a:spcPct val="140000"/>
                </a:lnSpc>
                <a:defRPr/>
              </a:pPr>
              <a:r>
                <a:rPr lang="de-DE" sz="1200" b="1" dirty="0">
                  <a:solidFill>
                    <a:schemeClr val="bg1"/>
                  </a:solidFill>
                  <a:latin typeface="Calibri" pitchFamily="34" charset="0"/>
                  <a:cs typeface="Calibri" pitchFamily="34" charset="0"/>
                </a:rPr>
                <a:t>-ängste,  Krankheitsanfälligkeit, Lern- </a:t>
              </a:r>
            </a:p>
            <a:p>
              <a:pPr algn="ctr">
                <a:lnSpc>
                  <a:spcPct val="140000"/>
                </a:lnSpc>
                <a:defRPr/>
              </a:pPr>
              <a:r>
                <a:rPr lang="de-DE" sz="1200" b="1" dirty="0">
                  <a:solidFill>
                    <a:schemeClr val="bg1"/>
                  </a:solidFill>
                  <a:latin typeface="Calibri" pitchFamily="34" charset="0"/>
                  <a:cs typeface="Calibri" pitchFamily="34" charset="0"/>
                </a:rPr>
                <a:t>und Leistungsmotivation,  Kommunikations-</a:t>
              </a:r>
            </a:p>
            <a:p>
              <a:pPr algn="ctr">
                <a:lnSpc>
                  <a:spcPct val="140000"/>
                </a:lnSpc>
                <a:defRPr/>
              </a:pPr>
              <a:r>
                <a:rPr lang="de-DE" sz="1200" b="1" dirty="0" err="1">
                  <a:solidFill>
                    <a:schemeClr val="bg1"/>
                  </a:solidFill>
                  <a:latin typeface="Calibri" pitchFamily="34" charset="0"/>
                  <a:cs typeface="Calibri" pitchFamily="34" charset="0"/>
                </a:rPr>
                <a:t>fähigkeit</a:t>
              </a:r>
              <a:r>
                <a:rPr lang="de-DE" sz="1200" b="1" dirty="0">
                  <a:solidFill>
                    <a:schemeClr val="bg1"/>
                  </a:solidFill>
                  <a:latin typeface="Calibri" pitchFamily="34" charset="0"/>
                  <a:cs typeface="Calibri" pitchFamily="34" charset="0"/>
                </a:rPr>
                <a:t>,  Konfliktfähigkeit, Kritikfähigkeit, </a:t>
              </a:r>
            </a:p>
            <a:p>
              <a:pPr algn="ctr">
                <a:lnSpc>
                  <a:spcPct val="140000"/>
                </a:lnSpc>
                <a:defRPr/>
              </a:pPr>
              <a:r>
                <a:rPr lang="de-DE" sz="1200" b="1" dirty="0">
                  <a:solidFill>
                    <a:schemeClr val="bg1"/>
                  </a:solidFill>
                  <a:latin typeface="Calibri" pitchFamily="34" charset="0"/>
                  <a:cs typeface="Calibri" pitchFamily="34" charset="0"/>
                </a:rPr>
                <a:t> Sprachkompetenz, </a:t>
              </a:r>
              <a:r>
                <a:rPr lang="de-DE" sz="1200" b="1" dirty="0" smtClean="0">
                  <a:solidFill>
                    <a:schemeClr val="bg1"/>
                  </a:solidFill>
                  <a:latin typeface="Calibri" pitchFamily="34" charset="0"/>
                  <a:cs typeface="Calibri" pitchFamily="34" charset="0"/>
                </a:rPr>
                <a:t>Durchhaltevermögen und </a:t>
              </a:r>
              <a:br>
                <a:rPr lang="de-DE" sz="1200" b="1" dirty="0" smtClean="0">
                  <a:solidFill>
                    <a:schemeClr val="bg1"/>
                  </a:solidFill>
                  <a:latin typeface="Calibri" pitchFamily="34" charset="0"/>
                  <a:cs typeface="Calibri" pitchFamily="34" charset="0"/>
                </a:rPr>
              </a:br>
              <a:r>
                <a:rPr lang="de-DE" sz="1200" b="1" dirty="0" smtClean="0">
                  <a:solidFill>
                    <a:schemeClr val="bg1"/>
                  </a:solidFill>
                  <a:latin typeface="Calibri" pitchFamily="34" charset="0"/>
                  <a:cs typeface="Calibri" pitchFamily="34" charset="0"/>
                </a:rPr>
                <a:t>Frustrationstoleranz</a:t>
              </a:r>
              <a:r>
                <a:rPr lang="de-DE" sz="1200" b="1" dirty="0">
                  <a:solidFill>
                    <a:schemeClr val="bg1"/>
                  </a:solidFill>
                  <a:latin typeface="Calibri" pitchFamily="34" charset="0"/>
                  <a:cs typeface="Calibri" pitchFamily="34" charset="0"/>
                </a:rPr>
                <a:t>,  Leistungsbereitschaft, Selbstorganisa-</a:t>
              </a:r>
            </a:p>
            <a:p>
              <a:pPr algn="ctr">
                <a:lnSpc>
                  <a:spcPct val="140000"/>
                </a:lnSpc>
                <a:defRPr/>
              </a:pPr>
              <a:r>
                <a:rPr lang="de-DE" sz="1200" b="1" dirty="0">
                  <a:solidFill>
                    <a:schemeClr val="bg1"/>
                  </a:solidFill>
                  <a:latin typeface="Calibri" pitchFamily="34" charset="0"/>
                  <a:cs typeface="Calibri" pitchFamily="34" charset="0"/>
                </a:rPr>
                <a:t>sation/ Selbstständigkeit, Sorgfalt,  Teamfähigkeit, Umfangsformen,</a:t>
              </a:r>
            </a:p>
            <a:p>
              <a:pPr algn="ctr">
                <a:lnSpc>
                  <a:spcPct val="140000"/>
                </a:lnSpc>
                <a:defRPr/>
              </a:pPr>
              <a:r>
                <a:rPr lang="de-DE" sz="1200" b="1" dirty="0">
                  <a:solidFill>
                    <a:schemeClr val="bg1"/>
                  </a:solidFill>
                  <a:latin typeface="Calibri" pitchFamily="34" charset="0"/>
                  <a:cs typeface="Calibri" pitchFamily="34" charset="0"/>
                </a:rPr>
                <a:t>  Verantwortungsbewusstsein, Zuverlässigkeit, Altersgerechter Entwicklungs-</a:t>
              </a:r>
            </a:p>
            <a:p>
              <a:pPr algn="ctr">
                <a:lnSpc>
                  <a:spcPct val="140000"/>
                </a:lnSpc>
                <a:defRPr/>
              </a:pPr>
              <a:r>
                <a:rPr lang="de-DE" sz="1200" b="1" dirty="0">
                  <a:solidFill>
                    <a:schemeClr val="bg1"/>
                  </a:solidFill>
                  <a:latin typeface="Calibri" pitchFamily="34" charset="0"/>
                  <a:cs typeface="Calibri" pitchFamily="34" charset="0"/>
                </a:rPr>
                <a:t>stand und gesundheitliche Voraussetzungen, Sprachbeherrschung, Rechnerische</a:t>
              </a:r>
            </a:p>
            <a:p>
              <a:pPr algn="ctr">
                <a:lnSpc>
                  <a:spcPct val="140000"/>
                </a:lnSpc>
                <a:defRPr/>
              </a:pPr>
              <a:r>
                <a:rPr lang="de-DE" sz="1200" b="1" dirty="0">
                  <a:solidFill>
                    <a:schemeClr val="bg1"/>
                  </a:solidFill>
                  <a:latin typeface="Calibri" pitchFamily="34" charset="0"/>
                  <a:cs typeface="Calibri" pitchFamily="34" charset="0"/>
                </a:rPr>
                <a:t>Denken, Logisches  Denken, Räumliches Vorstellungsvermögen,  Merkfähigkeit, </a:t>
              </a:r>
              <a:r>
                <a:rPr lang="de-DE" sz="1200" b="1" dirty="0" smtClean="0">
                  <a:solidFill>
                    <a:schemeClr val="bg1"/>
                  </a:solidFill>
                  <a:latin typeface="Calibri" pitchFamily="34" charset="0"/>
                  <a:cs typeface="Calibri" pitchFamily="34" charset="0"/>
                </a:rPr>
                <a:t>Bearbeitungs-</a:t>
              </a:r>
              <a:br>
                <a:rPr lang="de-DE" sz="1200" b="1" dirty="0" smtClean="0">
                  <a:solidFill>
                    <a:schemeClr val="bg1"/>
                  </a:solidFill>
                  <a:latin typeface="Calibri" pitchFamily="34" charset="0"/>
                  <a:cs typeface="Calibri" pitchFamily="34" charset="0"/>
                </a:rPr>
              </a:br>
              <a:r>
                <a:rPr lang="de-DE" sz="1200" b="1" dirty="0" err="1" smtClean="0">
                  <a:solidFill>
                    <a:schemeClr val="bg1"/>
                  </a:solidFill>
                  <a:latin typeface="Calibri" pitchFamily="34" charset="0"/>
                  <a:cs typeface="Calibri" pitchFamily="34" charset="0"/>
                </a:rPr>
                <a:t>geschwindigkeit</a:t>
              </a:r>
              <a:r>
                <a:rPr lang="de-DE" sz="1200" b="1" dirty="0">
                  <a:solidFill>
                    <a:schemeClr val="bg1"/>
                  </a:solidFill>
                  <a:latin typeface="Calibri" pitchFamily="34" charset="0"/>
                  <a:cs typeface="Calibri" pitchFamily="34" charset="0"/>
                </a:rPr>
                <a:t>, Befähigung zur Daueraufmerksamkeit, Schreiben,  Lesen </a:t>
              </a:r>
              <a:r>
                <a:rPr lang="de-DE" sz="1200" b="1" dirty="0" smtClean="0">
                  <a:solidFill>
                    <a:schemeClr val="bg1"/>
                  </a:solidFill>
                  <a:latin typeface="Calibri" pitchFamily="34" charset="0"/>
                  <a:cs typeface="Calibri" pitchFamily="34" charset="0"/>
                </a:rPr>
                <a:t>– </a:t>
              </a:r>
              <a:r>
                <a:rPr lang="de-DE" sz="1200" b="1" dirty="0">
                  <a:solidFill>
                    <a:schemeClr val="bg1"/>
                  </a:solidFill>
                  <a:latin typeface="Calibri" pitchFamily="34" charset="0"/>
                  <a:cs typeface="Calibri" pitchFamily="34" charset="0"/>
                </a:rPr>
                <a:t>mit Texten und </a:t>
              </a:r>
              <a:r>
                <a:rPr lang="de-DE" sz="1200" b="1" dirty="0" smtClean="0">
                  <a:solidFill>
                    <a:schemeClr val="bg1"/>
                  </a:solidFill>
                  <a:latin typeface="Calibri" pitchFamily="34" charset="0"/>
                  <a:cs typeface="Calibri" pitchFamily="34" charset="0"/>
                </a:rPr>
                <a:t/>
              </a:r>
              <a:br>
                <a:rPr lang="de-DE" sz="1200" b="1" dirty="0" smtClean="0">
                  <a:solidFill>
                    <a:schemeClr val="bg1"/>
                  </a:solidFill>
                  <a:latin typeface="Calibri" pitchFamily="34" charset="0"/>
                  <a:cs typeface="Calibri" pitchFamily="34" charset="0"/>
                </a:rPr>
              </a:br>
              <a:r>
                <a:rPr lang="de-DE" sz="1200" b="1" dirty="0" smtClean="0">
                  <a:solidFill>
                    <a:schemeClr val="bg1"/>
                  </a:solidFill>
                  <a:latin typeface="Calibri" pitchFamily="34" charset="0"/>
                  <a:cs typeface="Calibri" pitchFamily="34" charset="0"/>
                </a:rPr>
                <a:t>Medien </a:t>
              </a:r>
              <a:r>
                <a:rPr lang="de-DE" sz="1200" b="1" dirty="0">
                  <a:solidFill>
                    <a:schemeClr val="bg1"/>
                  </a:solidFill>
                  <a:latin typeface="Calibri" pitchFamily="34" charset="0"/>
                  <a:cs typeface="Calibri" pitchFamily="34" charset="0"/>
                </a:rPr>
                <a:t>umgehen, Sprechen und Zuhören, Mathematische  Grundkenntnisse, Wirtschaftliche </a:t>
              </a:r>
              <a:r>
                <a:rPr lang="de-DE" sz="1200" b="1" dirty="0" smtClean="0">
                  <a:solidFill>
                    <a:schemeClr val="bg1"/>
                  </a:solidFill>
                  <a:latin typeface="Calibri" pitchFamily="34" charset="0"/>
                  <a:cs typeface="Calibri" pitchFamily="34" charset="0"/>
                </a:rPr>
                <a:t>Grundkennt-</a:t>
              </a:r>
              <a:br>
                <a:rPr lang="de-DE" sz="1200" b="1" dirty="0" smtClean="0">
                  <a:solidFill>
                    <a:schemeClr val="bg1"/>
                  </a:solidFill>
                  <a:latin typeface="Calibri" pitchFamily="34" charset="0"/>
                  <a:cs typeface="Calibri" pitchFamily="34" charset="0"/>
                </a:rPr>
              </a:br>
              <a:r>
                <a:rPr lang="de-DE" sz="1200" b="1" dirty="0" err="1" smtClean="0">
                  <a:solidFill>
                    <a:schemeClr val="bg1"/>
                  </a:solidFill>
                  <a:latin typeface="Calibri" pitchFamily="34" charset="0"/>
                  <a:cs typeface="Calibri" pitchFamily="34" charset="0"/>
                </a:rPr>
                <a:t>nisse</a:t>
              </a:r>
              <a:r>
                <a:rPr lang="de-DE" sz="1200" b="1" dirty="0" smtClean="0">
                  <a:solidFill>
                    <a:schemeClr val="bg1"/>
                  </a:solidFill>
                  <a:latin typeface="Calibri" pitchFamily="34" charset="0"/>
                  <a:cs typeface="Calibri" pitchFamily="34" charset="0"/>
                </a:rPr>
                <a:t>, Soziale </a:t>
              </a:r>
              <a:r>
                <a:rPr lang="de-DE" sz="1200" b="1" dirty="0">
                  <a:solidFill>
                    <a:schemeClr val="bg1"/>
                  </a:solidFill>
                  <a:latin typeface="Calibri" pitchFamily="34" charset="0"/>
                  <a:cs typeface="Calibri" pitchFamily="34" charset="0"/>
                </a:rPr>
                <a:t>Herkunft, Marktbenachteiligung, religiöse Glaubensprägung, sexuelle Orientierung, Anstrengungs- und Einordungsbereitschaft, intellektuelles Leistungsvermögen, Stil und Fähigkeiten beim Umgang mit Mitschülern. </a:t>
              </a:r>
            </a:p>
            <a:p>
              <a:pPr algn="r">
                <a:lnSpc>
                  <a:spcPct val="140000"/>
                </a:lnSpc>
                <a:defRPr/>
              </a:pPr>
              <a:r>
                <a:rPr lang="de-DE" sz="1050" b="1" dirty="0">
                  <a:latin typeface="Calibri" pitchFamily="34" charset="0"/>
                  <a:cs typeface="Calibri" pitchFamily="34" charset="0"/>
                </a:rPr>
                <a:t>Quelle: ZWH</a:t>
              </a:r>
            </a:p>
          </p:txBody>
        </p:sp>
        <p:sp>
          <p:nvSpPr>
            <p:cNvPr id="21" name="Gleichschenkliges Dreieck 20"/>
            <p:cNvSpPr/>
            <p:nvPr/>
          </p:nvSpPr>
          <p:spPr bwMode="auto">
            <a:xfrm>
              <a:off x="3535313" y="999776"/>
              <a:ext cx="2016223" cy="1133079"/>
            </a:xfrm>
            <a:prstGeom prst="triangle">
              <a:avLst>
                <a:gd name="adj" fmla="val 506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900" b="0" i="0" u="none" strike="noStrike" cap="none" normalizeH="0" baseline="0" smtClean="0">
                <a:ln>
                  <a:noFill/>
                </a:ln>
                <a:solidFill>
                  <a:schemeClr val="tx1"/>
                </a:solidFill>
                <a:effectLst/>
                <a:latin typeface="Arial" charset="0"/>
              </a:endParaRPr>
            </a:p>
          </p:txBody>
        </p:sp>
        <p:sp>
          <p:nvSpPr>
            <p:cNvPr id="22" name="Textfeld 21"/>
            <p:cNvSpPr txBox="1"/>
            <p:nvPr/>
          </p:nvSpPr>
          <p:spPr>
            <a:xfrm>
              <a:off x="3672648" y="1289218"/>
              <a:ext cx="1781150" cy="992579"/>
            </a:xfrm>
            <a:prstGeom prst="rect">
              <a:avLst/>
            </a:prstGeom>
            <a:noFill/>
          </p:spPr>
          <p:txBody>
            <a:bodyPr wrap="square" rtlCol="0">
              <a:spAutoFit/>
            </a:bodyPr>
            <a:lstStyle/>
            <a:p>
              <a:pPr algn="ctr">
                <a:defRPr/>
              </a:pPr>
              <a:r>
                <a:rPr lang="de-DE" sz="1200" b="1" dirty="0">
                  <a:latin typeface="Calibri" pitchFamily="34" charset="0"/>
                  <a:cs typeface="Calibri" pitchFamily="34" charset="0"/>
                </a:rPr>
                <a:t>Alter</a:t>
              </a:r>
            </a:p>
            <a:p>
              <a:pPr algn="ctr">
                <a:defRPr/>
              </a:pPr>
              <a:r>
                <a:rPr lang="de-DE" sz="1200" b="1" dirty="0">
                  <a:latin typeface="Calibri" pitchFamily="34" charset="0"/>
                  <a:cs typeface="Calibri" pitchFamily="34" charset="0"/>
                </a:rPr>
                <a:t>Geschlecht</a:t>
              </a:r>
            </a:p>
            <a:p>
              <a:pPr algn="ctr">
                <a:defRPr/>
              </a:pPr>
              <a:r>
                <a:rPr lang="de-DE" sz="1200" b="1" dirty="0">
                  <a:latin typeface="Calibri" pitchFamily="34" charset="0"/>
                  <a:cs typeface="Calibri" pitchFamily="34" charset="0"/>
                </a:rPr>
                <a:t>Herkunft</a:t>
              </a:r>
            </a:p>
            <a:p>
              <a:pPr algn="ctr">
                <a:defRPr/>
              </a:pPr>
              <a:r>
                <a:rPr lang="de-DE" sz="1200" b="1" dirty="0">
                  <a:latin typeface="Calibri" pitchFamily="34" charset="0"/>
                  <a:cs typeface="Calibri" pitchFamily="34" charset="0"/>
                </a:rPr>
                <a:t>Schulische Vorbildung</a:t>
              </a:r>
            </a:p>
            <a:p>
              <a:endParaRPr lang="de-DE" sz="1050" dirty="0"/>
            </a:p>
          </p:txBody>
        </p:sp>
      </p:grpSp>
      <p:sp>
        <p:nvSpPr>
          <p:cNvPr id="8" name="Textfeld 7"/>
          <p:cNvSpPr txBox="1"/>
          <p:nvPr/>
        </p:nvSpPr>
        <p:spPr>
          <a:xfrm>
            <a:off x="2051720" y="116632"/>
            <a:ext cx="4449234" cy="400110"/>
          </a:xfrm>
          <a:prstGeom prst="rect">
            <a:avLst/>
          </a:prstGeom>
          <a:noFill/>
        </p:spPr>
        <p:txBody>
          <a:bodyPr wrap="square" rtlCol="0">
            <a:spAutoFit/>
          </a:bodyPr>
          <a:lstStyle/>
          <a:p>
            <a:pPr algn="ctr"/>
            <a:r>
              <a:rPr lang="de-DE" sz="2000" b="1" dirty="0" smtClean="0">
                <a:latin typeface="Calibri" pitchFamily="34" charset="0"/>
                <a:cs typeface="Calibri" pitchFamily="34" charset="0"/>
              </a:rPr>
              <a:t>Heterogenität in der beruflichen Bildung</a:t>
            </a:r>
            <a:endParaRPr lang="de-DE" sz="2000" b="1" dirty="0">
              <a:latin typeface="Calibri" pitchFamily="34" charset="0"/>
              <a:cs typeface="Calibri" pitchFamily="34" charset="0"/>
            </a:endParaRPr>
          </a:p>
        </p:txBody>
      </p:sp>
      <p:sp>
        <p:nvSpPr>
          <p:cNvPr id="9" name="Fußzeilenplatzhalter 8"/>
          <p:cNvSpPr>
            <a:spLocks noGrp="1"/>
          </p:cNvSpPr>
          <p:nvPr>
            <p:ph type="ftr" sz="quarter" idx="10"/>
          </p:nvPr>
        </p:nvSpPr>
        <p:spPr>
          <a:xfrm>
            <a:off x="251520"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99212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0"/>
          <p:cNvGrpSpPr/>
          <p:nvPr/>
        </p:nvGrpSpPr>
        <p:grpSpPr>
          <a:xfrm>
            <a:off x="449796" y="1061906"/>
            <a:ext cx="8586700" cy="5103398"/>
            <a:chOff x="271872" y="999776"/>
            <a:chExt cx="8586700" cy="5103398"/>
          </a:xfrm>
        </p:grpSpPr>
        <p:sp>
          <p:nvSpPr>
            <p:cNvPr id="12" name="AutoShape 2"/>
            <p:cNvSpPr>
              <a:spLocks noChangeArrowheads="1"/>
            </p:cNvSpPr>
            <p:nvPr/>
          </p:nvSpPr>
          <p:spPr bwMode="auto">
            <a:xfrm>
              <a:off x="271872" y="999777"/>
              <a:ext cx="8586700" cy="4824537"/>
            </a:xfrm>
            <a:prstGeom prst="triangle">
              <a:avLst>
                <a:gd name="adj" fmla="val 49806"/>
              </a:avLst>
            </a:prstGeom>
            <a:solidFill>
              <a:srgbClr val="0070C0"/>
            </a:solidFill>
            <a:ln w="9525">
              <a:solidFill>
                <a:schemeClr val="tx1"/>
              </a:solidFill>
              <a:miter lim="800000"/>
              <a:headEnd/>
              <a:tailEnd/>
            </a:ln>
          </p:spPr>
          <p:txBody>
            <a:bodyPr wrap="none" anchor="ctr"/>
            <a:lstStyle/>
            <a:p>
              <a:endParaRPr lang="de-DE" sz="1200">
                <a:latin typeface="Arial Narrow" pitchFamily="34" charset="0"/>
                <a:cs typeface="Arial" charset="0"/>
              </a:endParaRPr>
            </a:p>
          </p:txBody>
        </p:sp>
        <p:sp>
          <p:nvSpPr>
            <p:cNvPr id="20" name="Textfeld 19"/>
            <p:cNvSpPr txBox="1"/>
            <p:nvPr/>
          </p:nvSpPr>
          <p:spPr>
            <a:xfrm>
              <a:off x="539552" y="2132856"/>
              <a:ext cx="7993062" cy="3970318"/>
            </a:xfrm>
            <a:prstGeom prst="rect">
              <a:avLst/>
            </a:prstGeom>
            <a:noFill/>
          </p:spPr>
          <p:txBody>
            <a:bodyPr>
              <a:spAutoFit/>
            </a:bodyPr>
            <a:lstStyle/>
            <a:p>
              <a:pPr algn="ctr">
                <a:lnSpc>
                  <a:spcPct val="140000"/>
                </a:lnSpc>
                <a:defRPr/>
              </a:pPr>
              <a:r>
                <a:rPr lang="de-DE" sz="1350" b="1" dirty="0">
                  <a:solidFill>
                    <a:schemeClr val="bg1"/>
                  </a:solidFill>
                  <a:latin typeface="Calibri" pitchFamily="34" charset="0"/>
                  <a:cs typeface="Calibri" pitchFamily="34" charset="0"/>
                </a:rPr>
                <a:t>      </a:t>
              </a:r>
              <a:r>
                <a:rPr lang="de-DE" sz="1200" b="1" dirty="0">
                  <a:solidFill>
                    <a:schemeClr val="bg1"/>
                  </a:solidFill>
                  <a:latin typeface="Calibri" pitchFamily="34" charset="0"/>
                  <a:cs typeface="Calibri" pitchFamily="34" charset="0"/>
                </a:rPr>
                <a:t>Sozialverhalten, Schulbelastung, </a:t>
              </a:r>
            </a:p>
            <a:p>
              <a:pPr algn="ctr">
                <a:lnSpc>
                  <a:spcPct val="140000"/>
                </a:lnSpc>
                <a:defRPr/>
              </a:pPr>
              <a:r>
                <a:rPr lang="de-DE" sz="1200" b="1" dirty="0">
                  <a:solidFill>
                    <a:schemeClr val="bg1"/>
                  </a:solidFill>
                  <a:latin typeface="Calibri" pitchFamily="34" charset="0"/>
                  <a:cs typeface="Calibri" pitchFamily="34" charset="0"/>
                </a:rPr>
                <a:t>-ängste,  Krankheitsanfälligkeit, Lern- </a:t>
              </a:r>
            </a:p>
            <a:p>
              <a:pPr algn="ctr">
                <a:lnSpc>
                  <a:spcPct val="140000"/>
                </a:lnSpc>
                <a:defRPr/>
              </a:pPr>
              <a:r>
                <a:rPr lang="de-DE" sz="1200" b="1" dirty="0">
                  <a:solidFill>
                    <a:schemeClr val="bg1"/>
                  </a:solidFill>
                  <a:latin typeface="Calibri" pitchFamily="34" charset="0"/>
                  <a:cs typeface="Calibri" pitchFamily="34" charset="0"/>
                </a:rPr>
                <a:t>und Leistungsmotivation,  Kommunikations-</a:t>
              </a:r>
            </a:p>
            <a:p>
              <a:pPr algn="ctr">
                <a:lnSpc>
                  <a:spcPct val="140000"/>
                </a:lnSpc>
                <a:defRPr/>
              </a:pPr>
              <a:r>
                <a:rPr lang="de-DE" sz="1200" b="1" dirty="0" err="1">
                  <a:solidFill>
                    <a:schemeClr val="bg1"/>
                  </a:solidFill>
                  <a:latin typeface="Calibri" pitchFamily="34" charset="0"/>
                  <a:cs typeface="Calibri" pitchFamily="34" charset="0"/>
                </a:rPr>
                <a:t>fähigkeit</a:t>
              </a:r>
              <a:r>
                <a:rPr lang="de-DE" sz="1200" b="1" dirty="0">
                  <a:solidFill>
                    <a:schemeClr val="bg1"/>
                  </a:solidFill>
                  <a:latin typeface="Calibri" pitchFamily="34" charset="0"/>
                  <a:cs typeface="Calibri" pitchFamily="34" charset="0"/>
                </a:rPr>
                <a:t>,  Konfliktfähigkeit, Kritikfähigkeit, </a:t>
              </a:r>
            </a:p>
            <a:p>
              <a:pPr algn="ctr">
                <a:lnSpc>
                  <a:spcPct val="140000"/>
                </a:lnSpc>
                <a:defRPr/>
              </a:pPr>
              <a:r>
                <a:rPr lang="de-DE" sz="1200" b="1" dirty="0">
                  <a:solidFill>
                    <a:schemeClr val="bg1"/>
                  </a:solidFill>
                  <a:latin typeface="Calibri" pitchFamily="34" charset="0"/>
                  <a:cs typeface="Calibri" pitchFamily="34" charset="0"/>
                </a:rPr>
                <a:t> Sprachkompetenz, </a:t>
              </a:r>
              <a:r>
                <a:rPr lang="de-DE" sz="1200" b="1" dirty="0" smtClean="0">
                  <a:solidFill>
                    <a:schemeClr val="bg1"/>
                  </a:solidFill>
                  <a:latin typeface="Calibri" pitchFamily="34" charset="0"/>
                  <a:cs typeface="Calibri" pitchFamily="34" charset="0"/>
                </a:rPr>
                <a:t>Durchhaltevermögen und </a:t>
              </a:r>
              <a:br>
                <a:rPr lang="de-DE" sz="1200" b="1" dirty="0" smtClean="0">
                  <a:solidFill>
                    <a:schemeClr val="bg1"/>
                  </a:solidFill>
                  <a:latin typeface="Calibri" pitchFamily="34" charset="0"/>
                  <a:cs typeface="Calibri" pitchFamily="34" charset="0"/>
                </a:rPr>
              </a:br>
              <a:r>
                <a:rPr lang="de-DE" sz="1200" b="1" dirty="0" smtClean="0">
                  <a:solidFill>
                    <a:schemeClr val="bg1"/>
                  </a:solidFill>
                  <a:latin typeface="Calibri" pitchFamily="34" charset="0"/>
                  <a:cs typeface="Calibri" pitchFamily="34" charset="0"/>
                </a:rPr>
                <a:t>Frustrationstoleranz</a:t>
              </a:r>
              <a:r>
                <a:rPr lang="de-DE" sz="1200" b="1" dirty="0">
                  <a:solidFill>
                    <a:schemeClr val="bg1"/>
                  </a:solidFill>
                  <a:latin typeface="Calibri" pitchFamily="34" charset="0"/>
                  <a:cs typeface="Calibri" pitchFamily="34" charset="0"/>
                </a:rPr>
                <a:t>,  Leistungsbereitschaft, Selbstorganisa-</a:t>
              </a:r>
            </a:p>
            <a:p>
              <a:pPr algn="ctr">
                <a:lnSpc>
                  <a:spcPct val="140000"/>
                </a:lnSpc>
                <a:defRPr/>
              </a:pPr>
              <a:r>
                <a:rPr lang="de-DE" sz="1200" b="1" dirty="0">
                  <a:solidFill>
                    <a:schemeClr val="bg1"/>
                  </a:solidFill>
                  <a:latin typeface="Calibri" pitchFamily="34" charset="0"/>
                  <a:cs typeface="Calibri" pitchFamily="34" charset="0"/>
                </a:rPr>
                <a:t>sation/ Selbstständigkeit, Sorgfalt,  Teamfähigkeit, Umfangsformen,</a:t>
              </a:r>
            </a:p>
            <a:p>
              <a:pPr algn="ctr">
                <a:lnSpc>
                  <a:spcPct val="140000"/>
                </a:lnSpc>
                <a:defRPr/>
              </a:pPr>
              <a:r>
                <a:rPr lang="de-DE" sz="1200" b="1" dirty="0">
                  <a:solidFill>
                    <a:schemeClr val="bg1"/>
                  </a:solidFill>
                  <a:latin typeface="Calibri" pitchFamily="34" charset="0"/>
                  <a:cs typeface="Calibri" pitchFamily="34" charset="0"/>
                </a:rPr>
                <a:t>  Verantwortungsbewusstsein, Zuverlässigkeit, Altersgerechter Entwicklungs-</a:t>
              </a:r>
            </a:p>
            <a:p>
              <a:pPr algn="ctr">
                <a:lnSpc>
                  <a:spcPct val="140000"/>
                </a:lnSpc>
                <a:defRPr/>
              </a:pPr>
              <a:r>
                <a:rPr lang="de-DE" sz="1200" b="1" dirty="0">
                  <a:solidFill>
                    <a:schemeClr val="bg1"/>
                  </a:solidFill>
                  <a:latin typeface="Calibri" pitchFamily="34" charset="0"/>
                  <a:cs typeface="Calibri" pitchFamily="34" charset="0"/>
                </a:rPr>
                <a:t>stand und gesundheitliche Voraussetzungen, Sprachbeherrschung, Rechnerische</a:t>
              </a:r>
            </a:p>
            <a:p>
              <a:pPr algn="ctr">
                <a:lnSpc>
                  <a:spcPct val="140000"/>
                </a:lnSpc>
                <a:defRPr/>
              </a:pPr>
              <a:r>
                <a:rPr lang="de-DE" sz="1200" b="1" dirty="0">
                  <a:solidFill>
                    <a:schemeClr val="bg1"/>
                  </a:solidFill>
                  <a:latin typeface="Calibri" pitchFamily="34" charset="0"/>
                  <a:cs typeface="Calibri" pitchFamily="34" charset="0"/>
                </a:rPr>
                <a:t>Denken, Logisches  Denken, Räumliches Vorstellungsvermögen,  Merkfähigkeit, </a:t>
              </a:r>
              <a:r>
                <a:rPr lang="de-DE" sz="1200" b="1" dirty="0" smtClean="0">
                  <a:solidFill>
                    <a:schemeClr val="bg1"/>
                  </a:solidFill>
                  <a:latin typeface="Calibri" pitchFamily="34" charset="0"/>
                  <a:cs typeface="Calibri" pitchFamily="34" charset="0"/>
                </a:rPr>
                <a:t>Bearbeitungs-</a:t>
              </a:r>
              <a:br>
                <a:rPr lang="de-DE" sz="1200" b="1" dirty="0" smtClean="0">
                  <a:solidFill>
                    <a:schemeClr val="bg1"/>
                  </a:solidFill>
                  <a:latin typeface="Calibri" pitchFamily="34" charset="0"/>
                  <a:cs typeface="Calibri" pitchFamily="34" charset="0"/>
                </a:rPr>
              </a:br>
              <a:r>
                <a:rPr lang="de-DE" sz="1200" b="1" dirty="0" err="1" smtClean="0">
                  <a:solidFill>
                    <a:schemeClr val="bg1"/>
                  </a:solidFill>
                  <a:latin typeface="Calibri" pitchFamily="34" charset="0"/>
                  <a:cs typeface="Calibri" pitchFamily="34" charset="0"/>
                </a:rPr>
                <a:t>geschwindigkeit</a:t>
              </a:r>
              <a:r>
                <a:rPr lang="de-DE" sz="1200" b="1" dirty="0">
                  <a:solidFill>
                    <a:schemeClr val="bg1"/>
                  </a:solidFill>
                  <a:latin typeface="Calibri" pitchFamily="34" charset="0"/>
                  <a:cs typeface="Calibri" pitchFamily="34" charset="0"/>
                </a:rPr>
                <a:t>, Befähigung zur Daueraufmerksamkeit, Schreiben,  Lesen </a:t>
              </a:r>
              <a:r>
                <a:rPr lang="de-DE" sz="1200" b="1" dirty="0" smtClean="0">
                  <a:solidFill>
                    <a:schemeClr val="bg1"/>
                  </a:solidFill>
                  <a:latin typeface="Calibri" pitchFamily="34" charset="0"/>
                  <a:cs typeface="Calibri" pitchFamily="34" charset="0"/>
                </a:rPr>
                <a:t>– </a:t>
              </a:r>
              <a:r>
                <a:rPr lang="de-DE" sz="1200" b="1" dirty="0">
                  <a:solidFill>
                    <a:schemeClr val="bg1"/>
                  </a:solidFill>
                  <a:latin typeface="Calibri" pitchFamily="34" charset="0"/>
                  <a:cs typeface="Calibri" pitchFamily="34" charset="0"/>
                </a:rPr>
                <a:t>mit Texten und </a:t>
              </a:r>
              <a:r>
                <a:rPr lang="de-DE" sz="1200" b="1" dirty="0" smtClean="0">
                  <a:solidFill>
                    <a:schemeClr val="bg1"/>
                  </a:solidFill>
                  <a:latin typeface="Calibri" pitchFamily="34" charset="0"/>
                  <a:cs typeface="Calibri" pitchFamily="34" charset="0"/>
                </a:rPr>
                <a:t/>
              </a:r>
              <a:br>
                <a:rPr lang="de-DE" sz="1200" b="1" dirty="0" smtClean="0">
                  <a:solidFill>
                    <a:schemeClr val="bg1"/>
                  </a:solidFill>
                  <a:latin typeface="Calibri" pitchFamily="34" charset="0"/>
                  <a:cs typeface="Calibri" pitchFamily="34" charset="0"/>
                </a:rPr>
              </a:br>
              <a:r>
                <a:rPr lang="de-DE" sz="1200" b="1" dirty="0" smtClean="0">
                  <a:solidFill>
                    <a:schemeClr val="bg1"/>
                  </a:solidFill>
                  <a:latin typeface="Calibri" pitchFamily="34" charset="0"/>
                  <a:cs typeface="Calibri" pitchFamily="34" charset="0"/>
                </a:rPr>
                <a:t>Medien </a:t>
              </a:r>
              <a:r>
                <a:rPr lang="de-DE" sz="1200" b="1" dirty="0">
                  <a:solidFill>
                    <a:schemeClr val="bg1"/>
                  </a:solidFill>
                  <a:latin typeface="Calibri" pitchFamily="34" charset="0"/>
                  <a:cs typeface="Calibri" pitchFamily="34" charset="0"/>
                </a:rPr>
                <a:t>umgehen, Sprechen und Zuhören, Mathematische  Grundkenntnisse, Wirtschaftliche </a:t>
              </a:r>
              <a:r>
                <a:rPr lang="de-DE" sz="1200" b="1" dirty="0" smtClean="0">
                  <a:solidFill>
                    <a:schemeClr val="bg1"/>
                  </a:solidFill>
                  <a:latin typeface="Calibri" pitchFamily="34" charset="0"/>
                  <a:cs typeface="Calibri" pitchFamily="34" charset="0"/>
                </a:rPr>
                <a:t>Grundkennt-</a:t>
              </a:r>
              <a:br>
                <a:rPr lang="de-DE" sz="1200" b="1" dirty="0" smtClean="0">
                  <a:solidFill>
                    <a:schemeClr val="bg1"/>
                  </a:solidFill>
                  <a:latin typeface="Calibri" pitchFamily="34" charset="0"/>
                  <a:cs typeface="Calibri" pitchFamily="34" charset="0"/>
                </a:rPr>
              </a:br>
              <a:r>
                <a:rPr lang="de-DE" sz="1200" b="1" dirty="0" err="1" smtClean="0">
                  <a:solidFill>
                    <a:schemeClr val="bg1"/>
                  </a:solidFill>
                  <a:latin typeface="Calibri" pitchFamily="34" charset="0"/>
                  <a:cs typeface="Calibri" pitchFamily="34" charset="0"/>
                </a:rPr>
                <a:t>nisse</a:t>
              </a:r>
              <a:r>
                <a:rPr lang="de-DE" sz="1200" b="1" dirty="0" smtClean="0">
                  <a:solidFill>
                    <a:schemeClr val="bg1"/>
                  </a:solidFill>
                  <a:latin typeface="Calibri" pitchFamily="34" charset="0"/>
                  <a:cs typeface="Calibri" pitchFamily="34" charset="0"/>
                </a:rPr>
                <a:t>, Soziale </a:t>
              </a:r>
              <a:r>
                <a:rPr lang="de-DE" sz="1200" b="1" dirty="0">
                  <a:solidFill>
                    <a:schemeClr val="bg1"/>
                  </a:solidFill>
                  <a:latin typeface="Calibri" pitchFamily="34" charset="0"/>
                  <a:cs typeface="Calibri" pitchFamily="34" charset="0"/>
                </a:rPr>
                <a:t>Herkunft, Marktbenachteiligung, religiöse Glaubensprägung, sexuelle Orientierung, Anstrengungs- und Einordungsbereitschaft, intellektuelles Leistungsvermögen, Stil und Fähigkeiten beim Umgang mit Mitschülern. </a:t>
              </a:r>
            </a:p>
            <a:p>
              <a:pPr algn="r">
                <a:lnSpc>
                  <a:spcPct val="140000"/>
                </a:lnSpc>
                <a:defRPr/>
              </a:pPr>
              <a:r>
                <a:rPr lang="de-DE" sz="1050" b="1" dirty="0">
                  <a:latin typeface="Calibri" pitchFamily="34" charset="0"/>
                  <a:cs typeface="Calibri" pitchFamily="34" charset="0"/>
                </a:rPr>
                <a:t>Quelle: ZWH</a:t>
              </a:r>
            </a:p>
          </p:txBody>
        </p:sp>
        <p:sp>
          <p:nvSpPr>
            <p:cNvPr id="21" name="Gleichschenkliges Dreieck 20"/>
            <p:cNvSpPr/>
            <p:nvPr/>
          </p:nvSpPr>
          <p:spPr bwMode="auto">
            <a:xfrm>
              <a:off x="3535313" y="999776"/>
              <a:ext cx="2016223" cy="1133079"/>
            </a:xfrm>
            <a:prstGeom prst="triangle">
              <a:avLst>
                <a:gd name="adj" fmla="val 506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900" b="0" i="0" u="none" strike="noStrike" cap="none" normalizeH="0" baseline="0" smtClean="0">
                <a:ln>
                  <a:noFill/>
                </a:ln>
                <a:solidFill>
                  <a:schemeClr val="tx1"/>
                </a:solidFill>
                <a:effectLst/>
                <a:latin typeface="Arial" charset="0"/>
              </a:endParaRPr>
            </a:p>
          </p:txBody>
        </p:sp>
        <p:sp>
          <p:nvSpPr>
            <p:cNvPr id="22" name="Textfeld 21"/>
            <p:cNvSpPr txBox="1"/>
            <p:nvPr/>
          </p:nvSpPr>
          <p:spPr>
            <a:xfrm>
              <a:off x="3672648" y="1289218"/>
              <a:ext cx="1781150" cy="992579"/>
            </a:xfrm>
            <a:prstGeom prst="rect">
              <a:avLst/>
            </a:prstGeom>
            <a:noFill/>
          </p:spPr>
          <p:txBody>
            <a:bodyPr wrap="square" rtlCol="0">
              <a:spAutoFit/>
            </a:bodyPr>
            <a:lstStyle/>
            <a:p>
              <a:pPr algn="ctr">
                <a:defRPr/>
              </a:pPr>
              <a:r>
                <a:rPr lang="de-DE" sz="1200" b="1" dirty="0">
                  <a:latin typeface="Calibri" pitchFamily="34" charset="0"/>
                  <a:cs typeface="Calibri" pitchFamily="34" charset="0"/>
                </a:rPr>
                <a:t>Alter</a:t>
              </a:r>
            </a:p>
            <a:p>
              <a:pPr algn="ctr">
                <a:defRPr/>
              </a:pPr>
              <a:r>
                <a:rPr lang="de-DE" sz="1200" b="1" dirty="0">
                  <a:latin typeface="Calibri" pitchFamily="34" charset="0"/>
                  <a:cs typeface="Calibri" pitchFamily="34" charset="0"/>
                </a:rPr>
                <a:t>Geschlecht</a:t>
              </a:r>
            </a:p>
            <a:p>
              <a:pPr algn="ctr">
                <a:defRPr/>
              </a:pPr>
              <a:r>
                <a:rPr lang="de-DE" sz="1200" b="1" dirty="0">
                  <a:latin typeface="Calibri" pitchFamily="34" charset="0"/>
                  <a:cs typeface="Calibri" pitchFamily="34" charset="0"/>
                </a:rPr>
                <a:t>Herkunft</a:t>
              </a:r>
            </a:p>
            <a:p>
              <a:pPr algn="ctr">
                <a:defRPr/>
              </a:pPr>
              <a:r>
                <a:rPr lang="de-DE" sz="1200" b="1" dirty="0">
                  <a:latin typeface="Calibri" pitchFamily="34" charset="0"/>
                  <a:cs typeface="Calibri" pitchFamily="34" charset="0"/>
                </a:rPr>
                <a:t>Schulische Vorbildung</a:t>
              </a:r>
            </a:p>
            <a:p>
              <a:endParaRPr lang="de-DE" sz="1050" dirty="0"/>
            </a:p>
          </p:txBody>
        </p:sp>
      </p:grpSp>
      <p:sp>
        <p:nvSpPr>
          <p:cNvPr id="8" name="Rechteck 7"/>
          <p:cNvSpPr/>
          <p:nvPr/>
        </p:nvSpPr>
        <p:spPr>
          <a:xfrm>
            <a:off x="971600" y="1268760"/>
            <a:ext cx="7632848" cy="4662815"/>
          </a:xfrm>
          <a:prstGeom prst="rect">
            <a:avLst/>
          </a:prstGeom>
          <a:solidFill>
            <a:schemeClr val="bg1">
              <a:lumMod val="95000"/>
              <a:alpha val="94000"/>
            </a:schemeClr>
          </a:solidFill>
        </p:spPr>
        <p:txBody>
          <a:bodyPr wrap="square">
            <a:spAutoFit/>
          </a:bodyPr>
          <a:lstStyle/>
          <a:p>
            <a:pPr marL="0" indent="0">
              <a:spcAft>
                <a:spcPts val="600"/>
              </a:spcAft>
              <a:buNone/>
            </a:pPr>
            <a:r>
              <a:rPr lang="de-DE" sz="1400" b="1" dirty="0" smtClean="0">
                <a:latin typeface="Calibri" pitchFamily="34" charset="0"/>
                <a:cs typeface="Calibri" pitchFamily="34" charset="0"/>
              </a:rPr>
              <a:t>Auszubildende </a:t>
            </a:r>
            <a:r>
              <a:rPr lang="de-DE" sz="1400" b="1" dirty="0">
                <a:latin typeface="Calibri" pitchFamily="34" charset="0"/>
                <a:cs typeface="Calibri" pitchFamily="34" charset="0"/>
              </a:rPr>
              <a:t>unterscheiden sich sowohl in berufsschulischen Klassenverbänden als auch in betrieblichen, überbetrieblichen und außerbetrieblichen Ausbildungsgruppen hinsichtlich eines oder mehrerer Merkmale voneinander.</a:t>
            </a:r>
          </a:p>
          <a:p>
            <a:pPr marL="0" indent="0">
              <a:spcAft>
                <a:spcPts val="600"/>
              </a:spcAft>
              <a:buNone/>
            </a:pPr>
            <a:r>
              <a:rPr lang="de-DE" sz="1400" b="1" dirty="0" smtClean="0">
                <a:solidFill>
                  <a:srgbClr val="FF0000"/>
                </a:solidFill>
                <a:latin typeface="Calibri" pitchFamily="34" charset="0"/>
                <a:cs typeface="Calibri" pitchFamily="34" charset="0"/>
              </a:rPr>
              <a:t>Heterogenität</a:t>
            </a:r>
            <a:r>
              <a:rPr lang="de-DE" sz="1400" b="1" dirty="0" smtClean="0">
                <a:latin typeface="Calibri" pitchFamily="34" charset="0"/>
                <a:cs typeface="Calibri" pitchFamily="34" charset="0"/>
              </a:rPr>
              <a:t> </a:t>
            </a:r>
            <a:r>
              <a:rPr lang="de-DE" sz="1400" b="1" dirty="0">
                <a:latin typeface="Calibri" pitchFamily="34" charset="0"/>
                <a:cs typeface="Calibri" pitchFamily="34" charset="0"/>
              </a:rPr>
              <a:t>kann sowohl  </a:t>
            </a:r>
            <a:r>
              <a:rPr lang="de-DE" sz="1400" b="1" dirty="0">
                <a:solidFill>
                  <a:srgbClr val="FF0000"/>
                </a:solidFill>
                <a:latin typeface="Calibri" pitchFamily="34" charset="0"/>
                <a:cs typeface="Calibri" pitchFamily="34" charset="0"/>
              </a:rPr>
              <a:t>hinsichtlich eines als auch mehrerer Merkmale </a:t>
            </a:r>
            <a:r>
              <a:rPr lang="de-DE" sz="1400" b="1" dirty="0">
                <a:latin typeface="Calibri" pitchFamily="34" charset="0"/>
                <a:cs typeface="Calibri" pitchFamily="34" charset="0"/>
              </a:rPr>
              <a:t>definiert werden. Somit kann eine Gruppe  hinsichtlich eines oder mehrerer Merkmale als heterogen und anderer gemeinsamer Merkmale als homogen beschrieben werden. Wichtig ist hier die Frage, welche Merkmale zur Betrachtung herangezogen werden.</a:t>
            </a:r>
          </a:p>
          <a:p>
            <a:pPr>
              <a:spcAft>
                <a:spcPts val="600"/>
              </a:spcAft>
              <a:buNone/>
            </a:pPr>
            <a:r>
              <a:rPr lang="de-DE" sz="1400" b="1" dirty="0">
                <a:latin typeface="Calibri" pitchFamily="34" charset="0"/>
                <a:cs typeface="Calibri" pitchFamily="34" charset="0"/>
              </a:rPr>
              <a:t>Die Entscheidung für eine Definition oder Eingrenzung hängt </a:t>
            </a:r>
          </a:p>
          <a:p>
            <a:pPr>
              <a:spcAft>
                <a:spcPts val="600"/>
              </a:spcAft>
              <a:buNone/>
            </a:pPr>
            <a:r>
              <a:rPr lang="de-DE" sz="1400" b="1" dirty="0">
                <a:latin typeface="Calibri" pitchFamily="34" charset="0"/>
                <a:cs typeface="Calibri" pitchFamily="34" charset="0"/>
              </a:rPr>
              <a:t>a) von </a:t>
            </a:r>
            <a:r>
              <a:rPr lang="de-DE" sz="1400" b="1" dirty="0">
                <a:solidFill>
                  <a:srgbClr val="FF0000"/>
                </a:solidFill>
                <a:latin typeface="Calibri" pitchFamily="34" charset="0"/>
                <a:cs typeface="Calibri" pitchFamily="34" charset="0"/>
              </a:rPr>
              <a:t>gesellschaftlichen Normen und Werten </a:t>
            </a:r>
            <a:r>
              <a:rPr lang="de-DE" sz="1400" b="1" dirty="0">
                <a:latin typeface="Calibri" pitchFamily="34" charset="0"/>
                <a:cs typeface="Calibri" pitchFamily="34" charset="0"/>
              </a:rPr>
              <a:t>und</a:t>
            </a:r>
          </a:p>
          <a:p>
            <a:pPr>
              <a:spcAft>
                <a:spcPts val="600"/>
              </a:spcAft>
              <a:buNone/>
            </a:pPr>
            <a:r>
              <a:rPr lang="de-DE" sz="1400" b="1" dirty="0">
                <a:latin typeface="Calibri" pitchFamily="34" charset="0"/>
                <a:cs typeface="Calibri" pitchFamily="34" charset="0"/>
              </a:rPr>
              <a:t>b) von dem </a:t>
            </a:r>
            <a:r>
              <a:rPr lang="de-DE" sz="1400" b="1" dirty="0">
                <a:solidFill>
                  <a:srgbClr val="FF0000"/>
                </a:solidFill>
                <a:latin typeface="Calibri" pitchFamily="34" charset="0"/>
                <a:cs typeface="Calibri" pitchFamily="34" charset="0"/>
              </a:rPr>
              <a:t>individuellen Standpunkt des Betrachters </a:t>
            </a:r>
            <a:r>
              <a:rPr lang="de-DE" sz="1400" b="1" dirty="0">
                <a:latin typeface="Calibri" pitchFamily="34" charset="0"/>
                <a:cs typeface="Calibri" pitchFamily="34" charset="0"/>
              </a:rPr>
              <a:t>ab.</a:t>
            </a:r>
          </a:p>
          <a:p>
            <a:pPr>
              <a:spcAft>
                <a:spcPts val="600"/>
              </a:spcAft>
              <a:buNone/>
            </a:pPr>
            <a:r>
              <a:rPr lang="de-DE" sz="1400" b="1" dirty="0">
                <a:latin typeface="Calibri" pitchFamily="34" charset="0"/>
                <a:cs typeface="Calibri" pitchFamily="34" charset="0"/>
              </a:rPr>
              <a:t>Ferner kann Heterogenität </a:t>
            </a:r>
            <a:r>
              <a:rPr lang="de-DE" sz="1400" b="1" dirty="0">
                <a:solidFill>
                  <a:srgbClr val="FF0000"/>
                </a:solidFill>
                <a:latin typeface="Calibri" pitchFamily="34" charset="0"/>
                <a:cs typeface="Calibri" pitchFamily="34" charset="0"/>
              </a:rPr>
              <a:t>zeitlich begrenzt und somit wandelbar </a:t>
            </a:r>
            <a:r>
              <a:rPr lang="de-DE" sz="1400" b="1" dirty="0">
                <a:latin typeface="Calibri" pitchFamily="34" charset="0"/>
                <a:cs typeface="Calibri" pitchFamily="34" charset="0"/>
              </a:rPr>
              <a:t>sein.</a:t>
            </a:r>
          </a:p>
          <a:p>
            <a:pPr marL="0" indent="0">
              <a:spcAft>
                <a:spcPts val="600"/>
              </a:spcAft>
              <a:buNone/>
            </a:pPr>
            <a:r>
              <a:rPr lang="de-DE" sz="1400" b="1" dirty="0" smtClean="0">
                <a:latin typeface="Calibri" pitchFamily="34" charset="0"/>
                <a:cs typeface="Calibri" pitchFamily="34" charset="0"/>
              </a:rPr>
              <a:t>Über </a:t>
            </a:r>
            <a:r>
              <a:rPr lang="de-DE" sz="1400" b="1" dirty="0">
                <a:latin typeface="Calibri" pitchFamily="34" charset="0"/>
                <a:cs typeface="Calibri" pitchFamily="34" charset="0"/>
              </a:rPr>
              <a:t>die Identifikation Einzelner mit ihrer Rolle als Auszubildende im dualen System der Berufsbildung, mit dem Ausbildungsberuf, mit der Zugehörigkeit zu einem Ausbildungsbetrieb wird es möglich, dass Auszubildende  eine Gemeinsamkeit  finden. </a:t>
            </a:r>
            <a:r>
              <a:rPr lang="de-DE" sz="1400" b="1" dirty="0" smtClean="0">
                <a:latin typeface="Calibri" pitchFamily="34" charset="0"/>
                <a:cs typeface="Calibri" pitchFamily="34" charset="0"/>
              </a:rPr>
              <a:t>Auf </a:t>
            </a:r>
            <a:r>
              <a:rPr lang="de-DE" sz="1400" b="1" dirty="0">
                <a:latin typeface="Calibri" pitchFamily="34" charset="0"/>
                <a:cs typeface="Calibri" pitchFamily="34" charset="0"/>
              </a:rPr>
              <a:t>diese Weise kann ein </a:t>
            </a:r>
            <a:r>
              <a:rPr lang="de-DE" sz="1400" b="1" dirty="0">
                <a:solidFill>
                  <a:srgbClr val="FF0000"/>
                </a:solidFill>
                <a:latin typeface="Calibri" pitchFamily="34" charset="0"/>
                <a:cs typeface="Calibri" pitchFamily="34" charset="0"/>
              </a:rPr>
              <a:t>Konzept der Einheit in Vielfalt</a:t>
            </a:r>
            <a:r>
              <a:rPr lang="de-DE" sz="1400" b="1" dirty="0">
                <a:latin typeface="Calibri" pitchFamily="34" charset="0"/>
                <a:cs typeface="Calibri" pitchFamily="34" charset="0"/>
              </a:rPr>
              <a:t> verwirklicht werden, das zu einer Offenheit </a:t>
            </a:r>
            <a:r>
              <a:rPr lang="de-DE" sz="1400" b="1" dirty="0" err="1">
                <a:latin typeface="Calibri" pitchFamily="34" charset="0"/>
                <a:cs typeface="Calibri" pitchFamily="34" charset="0"/>
              </a:rPr>
              <a:t>gegenüber</a:t>
            </a:r>
            <a:r>
              <a:rPr lang="de-DE" sz="1400" b="1" dirty="0">
                <a:latin typeface="Calibri" pitchFamily="34" charset="0"/>
                <a:cs typeface="Calibri" pitchFamily="34" charset="0"/>
              </a:rPr>
              <a:t> Anderen und zu neuen Formen kooperativen Lernens </a:t>
            </a:r>
            <a:r>
              <a:rPr lang="de-DE" sz="1400" b="1" dirty="0" err="1">
                <a:latin typeface="Calibri" pitchFamily="34" charset="0"/>
                <a:cs typeface="Calibri" pitchFamily="34" charset="0"/>
              </a:rPr>
              <a:t>führt</a:t>
            </a:r>
            <a:r>
              <a:rPr lang="de-DE" sz="1400" b="1" dirty="0">
                <a:latin typeface="Calibri" pitchFamily="34" charset="0"/>
                <a:cs typeface="Calibri" pitchFamily="34" charset="0"/>
              </a:rPr>
              <a:t>.</a:t>
            </a:r>
          </a:p>
          <a:p>
            <a:pPr>
              <a:buNone/>
            </a:pPr>
            <a:endParaRPr lang="de-DE" sz="1400" b="1" dirty="0">
              <a:latin typeface="Calibri" pitchFamily="34" charset="0"/>
              <a:cs typeface="Calibri" pitchFamily="34" charset="0"/>
            </a:endParaRPr>
          </a:p>
          <a:p>
            <a:pPr marL="0" indent="0">
              <a:buNone/>
            </a:pPr>
            <a:r>
              <a:rPr lang="de-DE" sz="1200" dirty="0" smtClean="0">
                <a:latin typeface="Calibri" pitchFamily="34" charset="0"/>
                <a:cs typeface="Calibri" pitchFamily="34" charset="0"/>
              </a:rPr>
              <a:t>Albrecht</a:t>
            </a:r>
            <a:r>
              <a:rPr lang="de-DE" sz="1200" dirty="0">
                <a:latin typeface="Calibri" pitchFamily="34" charset="0"/>
                <a:cs typeface="Calibri" pitchFamily="34" charset="0"/>
              </a:rPr>
              <a:t>, Ernst und Pütz in Auswertung entsprechender Literatur ( </a:t>
            </a:r>
            <a:r>
              <a:rPr lang="de-DE" sz="1200" dirty="0" err="1">
                <a:latin typeface="Calibri" pitchFamily="34" charset="0"/>
                <a:cs typeface="Calibri" pitchFamily="34" charset="0"/>
              </a:rPr>
              <a:t>Wenning</a:t>
            </a:r>
            <a:r>
              <a:rPr lang="de-DE" sz="1200" dirty="0">
                <a:latin typeface="Calibri" pitchFamily="34" charset="0"/>
                <a:cs typeface="Calibri" pitchFamily="34" charset="0"/>
              </a:rPr>
              <a:t>, </a:t>
            </a:r>
            <a:r>
              <a:rPr lang="de-DE" sz="1200" dirty="0" err="1">
                <a:latin typeface="Calibri" pitchFamily="34" charset="0"/>
                <a:cs typeface="Calibri" pitchFamily="34" charset="0"/>
              </a:rPr>
              <a:t>Stroot</a:t>
            </a:r>
            <a:r>
              <a:rPr lang="de-DE" sz="1200" dirty="0">
                <a:latin typeface="Calibri" pitchFamily="34" charset="0"/>
                <a:cs typeface="Calibri" pitchFamily="34" charset="0"/>
              </a:rPr>
              <a:t>, Prengel, </a:t>
            </a:r>
            <a:r>
              <a:rPr lang="de-DE" sz="1200" dirty="0" err="1">
                <a:latin typeface="Calibri" pitchFamily="34" charset="0"/>
                <a:cs typeface="Calibri" pitchFamily="34" charset="0"/>
              </a:rPr>
              <a:t>Graumann</a:t>
            </a:r>
            <a:r>
              <a:rPr lang="de-DE" sz="1200" dirty="0">
                <a:latin typeface="Calibri" pitchFamily="34" charset="0"/>
                <a:cs typeface="Calibri" pitchFamily="34" charset="0"/>
              </a:rPr>
              <a:t> u.a.) </a:t>
            </a:r>
            <a:r>
              <a:rPr lang="de-DE" sz="1200" dirty="0" smtClean="0">
                <a:latin typeface="Calibri" pitchFamily="34" charset="0"/>
                <a:cs typeface="Calibri" pitchFamily="34" charset="0"/>
              </a:rPr>
              <a:t/>
            </a:r>
            <a:br>
              <a:rPr lang="de-DE" sz="1200" dirty="0" smtClean="0">
                <a:latin typeface="Calibri" pitchFamily="34" charset="0"/>
                <a:cs typeface="Calibri" pitchFamily="34" charset="0"/>
              </a:rPr>
            </a:br>
            <a:r>
              <a:rPr lang="de-DE" sz="1200" dirty="0" smtClean="0">
                <a:latin typeface="Calibri" pitchFamily="34" charset="0"/>
                <a:cs typeface="Calibri" pitchFamily="34" charset="0"/>
              </a:rPr>
              <a:t>in</a:t>
            </a:r>
            <a:r>
              <a:rPr lang="de-DE" sz="1200" dirty="0">
                <a:latin typeface="Calibri" pitchFamily="34" charset="0"/>
                <a:cs typeface="Calibri" pitchFamily="34" charset="0"/>
              </a:rPr>
              <a:t>: ZWH-Studie 2009</a:t>
            </a:r>
          </a:p>
        </p:txBody>
      </p:sp>
      <p:sp>
        <p:nvSpPr>
          <p:cNvPr id="9" name="Textfeld 8"/>
          <p:cNvSpPr txBox="1"/>
          <p:nvPr/>
        </p:nvSpPr>
        <p:spPr>
          <a:xfrm>
            <a:off x="2051720" y="116632"/>
            <a:ext cx="4612291" cy="400110"/>
          </a:xfrm>
          <a:prstGeom prst="rect">
            <a:avLst/>
          </a:prstGeom>
          <a:noFill/>
        </p:spPr>
        <p:txBody>
          <a:bodyPr wrap="square" rtlCol="0">
            <a:spAutoFit/>
          </a:bodyPr>
          <a:lstStyle/>
          <a:p>
            <a:pPr algn="ctr"/>
            <a:r>
              <a:rPr lang="de-DE" sz="2000" b="1" dirty="0" smtClean="0">
                <a:latin typeface="Calibri" pitchFamily="34" charset="0"/>
                <a:cs typeface="Calibri" pitchFamily="34" charset="0"/>
              </a:rPr>
              <a:t>Heterogenität in der beruflichen Bildung</a:t>
            </a:r>
            <a:endParaRPr lang="de-DE" b="1" dirty="0">
              <a:latin typeface="Calibri" pitchFamily="34" charset="0"/>
              <a:cs typeface="Calibri" pitchFamily="34" charset="0"/>
            </a:endParaRPr>
          </a:p>
        </p:txBody>
      </p:sp>
      <p:sp>
        <p:nvSpPr>
          <p:cNvPr id="10" name="Fußzeilenplatzhalter 9"/>
          <p:cNvSpPr>
            <a:spLocks noGrp="1"/>
          </p:cNvSpPr>
          <p:nvPr>
            <p:ph type="ftr" sz="quarter" idx="10"/>
          </p:nvPr>
        </p:nvSpPr>
        <p:spPr>
          <a:xfrm>
            <a:off x="179512"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1059208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99592" y="1055633"/>
            <a:ext cx="7344816" cy="4893647"/>
          </a:xfrm>
          <a:prstGeom prst="rect">
            <a:avLst/>
          </a:prstGeom>
          <a:solidFill>
            <a:schemeClr val="bg1">
              <a:lumMod val="95000"/>
            </a:schemeClr>
          </a:solidFill>
          <a:ln>
            <a:solidFill>
              <a:schemeClr val="tx1"/>
            </a:solidFill>
          </a:ln>
          <a:effectLst/>
        </p:spPr>
        <p:txBody>
          <a:bodyPr vert="horz" wrap="square" lIns="91440" tIns="45720" rIns="91440" bIns="45720" numCol="1" anchor="ctr" anchorCtr="0" compatLnSpc="1">
            <a:prstTxWarp prst="textNoShape">
              <a:avLst/>
            </a:prstTxWarp>
            <a:spAutoFit/>
          </a:bodyPr>
          <a:lstStyle/>
          <a:p>
            <a:pPr>
              <a:spcAft>
                <a:spcPts val="1200"/>
              </a:spcAft>
            </a:pPr>
            <a:r>
              <a:rPr lang="de-DE" sz="1600" b="1" i="1" dirty="0" smtClean="0">
                <a:latin typeface="Calibri" pitchFamily="34" charset="0"/>
                <a:cs typeface="Calibri" pitchFamily="34" charset="0"/>
              </a:rPr>
              <a:t>„Der </a:t>
            </a:r>
            <a:r>
              <a:rPr lang="de-DE" sz="1600" b="1" i="1" dirty="0">
                <a:latin typeface="Calibri" pitchFamily="34" charset="0"/>
                <a:cs typeface="Calibri" pitchFamily="34" charset="0"/>
              </a:rPr>
              <a:t>Förderschwerpunkt „Neue Wege in die duale Ausbildung – Heterogenität </a:t>
            </a:r>
            <a:r>
              <a:rPr lang="de-DE" sz="1600" b="1" i="1" dirty="0" smtClean="0">
                <a:latin typeface="Calibri" pitchFamily="34" charset="0"/>
                <a:cs typeface="Calibri" pitchFamily="34" charset="0"/>
              </a:rPr>
              <a:t>als Chance </a:t>
            </a:r>
            <a:r>
              <a:rPr lang="de-DE" sz="1600" b="1" i="1" dirty="0">
                <a:latin typeface="Calibri" pitchFamily="34" charset="0"/>
                <a:cs typeface="Calibri" pitchFamily="34" charset="0"/>
              </a:rPr>
              <a:t>für die Fachkräftesicherung“ soll </a:t>
            </a:r>
            <a:r>
              <a:rPr lang="de-DE" sz="1600" b="1" i="1" dirty="0">
                <a:solidFill>
                  <a:srgbClr val="FF0000"/>
                </a:solidFill>
                <a:latin typeface="Calibri" pitchFamily="34" charset="0"/>
                <a:cs typeface="Calibri" pitchFamily="34" charset="0"/>
              </a:rPr>
              <a:t>innovative Wege in die </a:t>
            </a:r>
            <a:r>
              <a:rPr lang="de-DE" sz="1600" b="1" i="1" dirty="0" smtClean="0">
                <a:solidFill>
                  <a:srgbClr val="FF0000"/>
                </a:solidFill>
                <a:latin typeface="Calibri" pitchFamily="34" charset="0"/>
                <a:cs typeface="Calibri" pitchFamily="34" charset="0"/>
              </a:rPr>
              <a:t>Ausbildung </a:t>
            </a:r>
            <a:r>
              <a:rPr lang="de-DE" sz="1600" b="1" i="1" dirty="0" smtClean="0">
                <a:latin typeface="Calibri" pitchFamily="34" charset="0"/>
                <a:cs typeface="Calibri" pitchFamily="34" charset="0"/>
              </a:rPr>
              <a:t>insbesondere </a:t>
            </a:r>
            <a:r>
              <a:rPr lang="de-DE" sz="1600" b="1" i="1" dirty="0">
                <a:latin typeface="Calibri" pitchFamily="34" charset="0"/>
                <a:cs typeface="Calibri" pitchFamily="34" charset="0"/>
              </a:rPr>
              <a:t>unter dem Aspekt </a:t>
            </a:r>
            <a:r>
              <a:rPr lang="de-DE" sz="1600" b="1" i="1" dirty="0">
                <a:solidFill>
                  <a:srgbClr val="FF0000"/>
                </a:solidFill>
                <a:latin typeface="Calibri" pitchFamily="34" charset="0"/>
                <a:cs typeface="Calibri" pitchFamily="34" charset="0"/>
              </a:rPr>
              <a:t>zunehmender Heterogenität der Jugendlichen</a:t>
            </a:r>
            <a:r>
              <a:rPr lang="de-DE" sz="1600" b="1" i="1" dirty="0">
                <a:latin typeface="Calibri" pitchFamily="34" charset="0"/>
                <a:cs typeface="Calibri" pitchFamily="34" charset="0"/>
              </a:rPr>
              <a:t> </a:t>
            </a:r>
            <a:r>
              <a:rPr lang="de-DE" sz="1600" b="1" i="1" dirty="0" smtClean="0">
                <a:latin typeface="Calibri" pitchFamily="34" charset="0"/>
                <a:cs typeface="Calibri" pitchFamily="34" charset="0"/>
              </a:rPr>
              <a:t>im ausbildungsfähigen </a:t>
            </a:r>
            <a:r>
              <a:rPr lang="de-DE" sz="1600" b="1" i="1" dirty="0">
                <a:latin typeface="Calibri" pitchFamily="34" charset="0"/>
                <a:cs typeface="Calibri" pitchFamily="34" charset="0"/>
              </a:rPr>
              <a:t>Alter aufspüren und modellhaft fördern</a:t>
            </a:r>
            <a:r>
              <a:rPr lang="de-DE" sz="1600" b="1" i="1" dirty="0" smtClean="0">
                <a:latin typeface="Calibri" pitchFamily="34" charset="0"/>
                <a:cs typeface="Calibri" pitchFamily="34" charset="0"/>
              </a:rPr>
              <a:t>. …</a:t>
            </a:r>
            <a:endParaRPr lang="de-DE" sz="1600" b="1" i="1" dirty="0">
              <a:latin typeface="Calibri" pitchFamily="34" charset="0"/>
              <a:cs typeface="Calibri" pitchFamily="34" charset="0"/>
            </a:endParaRPr>
          </a:p>
          <a:p>
            <a:pPr>
              <a:spcAft>
                <a:spcPts val="1200"/>
              </a:spcAft>
            </a:pPr>
            <a:r>
              <a:rPr lang="de-DE" sz="1600" b="1" i="1" dirty="0">
                <a:latin typeface="Calibri" pitchFamily="34" charset="0"/>
                <a:cs typeface="Calibri" pitchFamily="34" charset="0"/>
              </a:rPr>
              <a:t>Gefördert werden Modellversuche, </a:t>
            </a:r>
            <a:r>
              <a:rPr lang="de-DE" sz="1600" b="1" i="1" dirty="0" smtClean="0">
                <a:latin typeface="Calibri" pitchFamily="34" charset="0"/>
                <a:cs typeface="Calibri" pitchFamily="34" charset="0"/>
              </a:rPr>
              <a:t>die</a:t>
            </a:r>
            <a:endParaRPr lang="de-DE" sz="1600" b="1" i="1" dirty="0">
              <a:latin typeface="Calibri" pitchFamily="34" charset="0"/>
              <a:cs typeface="Calibri" pitchFamily="34" charset="0"/>
            </a:endParaRPr>
          </a:p>
          <a:p>
            <a:pPr marL="342900" indent="-342900">
              <a:spcAft>
                <a:spcPts val="1200"/>
              </a:spcAft>
              <a:buFont typeface="+mj-lt"/>
              <a:buAutoNum type="arabicPeriod"/>
            </a:pPr>
            <a:r>
              <a:rPr lang="de-DE" sz="1600" b="1" i="1" dirty="0" smtClean="0">
                <a:latin typeface="Calibri" pitchFamily="34" charset="0"/>
                <a:cs typeface="Calibri" pitchFamily="34" charset="0"/>
              </a:rPr>
              <a:t>die </a:t>
            </a:r>
            <a:r>
              <a:rPr lang="de-DE" sz="1600" b="1" i="1" dirty="0">
                <a:latin typeface="Calibri" pitchFamily="34" charset="0"/>
                <a:cs typeface="Calibri" pitchFamily="34" charset="0"/>
              </a:rPr>
              <a:t>vorhandene Förderpraxis modellhaft auf den </a:t>
            </a:r>
            <a:r>
              <a:rPr lang="de-DE" sz="1600" b="1" i="1" dirty="0">
                <a:solidFill>
                  <a:srgbClr val="FF0000"/>
                </a:solidFill>
                <a:latin typeface="Calibri" pitchFamily="34" charset="0"/>
                <a:cs typeface="Calibri" pitchFamily="34" charset="0"/>
              </a:rPr>
              <a:t>Umgang mit Heterogenität </a:t>
            </a:r>
            <a:r>
              <a:rPr lang="de-DE" sz="1600" b="1" i="1" dirty="0" smtClean="0">
                <a:latin typeface="Calibri" pitchFamily="34" charset="0"/>
                <a:cs typeface="Calibri" pitchFamily="34" charset="0"/>
              </a:rPr>
              <a:t>für einen </a:t>
            </a:r>
            <a:r>
              <a:rPr lang="de-DE" sz="1600" b="1" i="1" dirty="0">
                <a:solidFill>
                  <a:srgbClr val="FF0000"/>
                </a:solidFill>
                <a:latin typeface="Calibri" pitchFamily="34" charset="0"/>
                <a:cs typeface="Calibri" pitchFamily="34" charset="0"/>
              </a:rPr>
              <a:t>erfolgreichen Zugang zu dualer Ausbildung </a:t>
            </a:r>
            <a:r>
              <a:rPr lang="de-DE" sz="1600" b="1" i="1" dirty="0">
                <a:latin typeface="Calibri" pitchFamily="34" charset="0"/>
                <a:cs typeface="Calibri" pitchFamily="34" charset="0"/>
              </a:rPr>
              <a:t>bezieht und auf </a:t>
            </a:r>
            <a:r>
              <a:rPr lang="de-DE" sz="1600" b="1" i="1" dirty="0" smtClean="0">
                <a:latin typeface="Calibri" pitchFamily="34" charset="0"/>
                <a:cs typeface="Calibri" pitchFamily="34" charset="0"/>
              </a:rPr>
              <a:t>die regional-spezifischen </a:t>
            </a:r>
            <a:r>
              <a:rPr lang="de-DE" sz="1600" b="1" i="1" dirty="0">
                <a:latin typeface="Calibri" pitchFamily="34" charset="0"/>
                <a:cs typeface="Calibri" pitchFamily="34" charset="0"/>
              </a:rPr>
              <a:t>Bedarfe anpasst. Unter Einbeziehung des </a:t>
            </a:r>
            <a:r>
              <a:rPr lang="de-DE" sz="1600" b="1" i="1" dirty="0" smtClean="0">
                <a:latin typeface="Calibri" pitchFamily="34" charset="0"/>
                <a:cs typeface="Calibri" pitchFamily="34" charset="0"/>
              </a:rPr>
              <a:t>externen Ausbildungs-managements </a:t>
            </a:r>
            <a:r>
              <a:rPr lang="de-DE" sz="1600" b="1" i="1" dirty="0">
                <a:latin typeface="Calibri" pitchFamily="34" charset="0"/>
                <a:cs typeface="Calibri" pitchFamily="34" charset="0"/>
              </a:rPr>
              <a:t>sollen die Konzepte in Betrieben und/oder Verbünden </a:t>
            </a:r>
            <a:r>
              <a:rPr lang="de-DE" sz="1600" b="1" i="1" dirty="0" smtClean="0">
                <a:latin typeface="Calibri" pitchFamily="34" charset="0"/>
                <a:cs typeface="Calibri" pitchFamily="34" charset="0"/>
              </a:rPr>
              <a:t>im Rahmen </a:t>
            </a:r>
            <a:r>
              <a:rPr lang="de-DE" sz="1600" b="1" i="1" dirty="0">
                <a:latin typeface="Calibri" pitchFamily="34" charset="0"/>
                <a:cs typeface="Calibri" pitchFamily="34" charset="0"/>
              </a:rPr>
              <a:t>der Übergangsphasen sowie der ersten beiden Ausbildungsjahre </a:t>
            </a:r>
            <a:r>
              <a:rPr lang="de-DE" sz="1600" b="1" i="1" dirty="0" smtClean="0">
                <a:latin typeface="Calibri" pitchFamily="34" charset="0"/>
                <a:cs typeface="Calibri" pitchFamily="34" charset="0"/>
              </a:rPr>
              <a:t>erprobt werden</a:t>
            </a:r>
            <a:r>
              <a:rPr lang="de-DE" sz="1600" b="1" i="1" dirty="0">
                <a:latin typeface="Calibri" pitchFamily="34" charset="0"/>
                <a:cs typeface="Calibri" pitchFamily="34" charset="0"/>
              </a:rPr>
              <a:t>,</a:t>
            </a:r>
          </a:p>
          <a:p>
            <a:pPr marL="342900" indent="-342900">
              <a:spcAft>
                <a:spcPts val="1200"/>
              </a:spcAft>
              <a:buFont typeface="+mj-lt"/>
              <a:buAutoNum type="arabicPeriod"/>
            </a:pPr>
            <a:r>
              <a:rPr lang="de-DE" sz="1600" b="1" i="1" dirty="0" smtClean="0">
                <a:latin typeface="Calibri" pitchFamily="34" charset="0"/>
                <a:cs typeface="Calibri" pitchFamily="34" charset="0"/>
              </a:rPr>
              <a:t>die </a:t>
            </a:r>
            <a:r>
              <a:rPr lang="de-DE" sz="1600" b="1" i="1" dirty="0">
                <a:solidFill>
                  <a:srgbClr val="FF0000"/>
                </a:solidFill>
                <a:latin typeface="Calibri" pitchFamily="34" charset="0"/>
                <a:cs typeface="Calibri" pitchFamily="34" charset="0"/>
              </a:rPr>
              <a:t>bestehenden Förderinstrumente </a:t>
            </a:r>
            <a:r>
              <a:rPr lang="de-DE" sz="1600" b="1" i="1" dirty="0">
                <a:latin typeface="Calibri" pitchFamily="34" charset="0"/>
                <a:cs typeface="Calibri" pitchFamily="34" charset="0"/>
              </a:rPr>
              <a:t>für eine Ausbildung von Jugendlichen </a:t>
            </a:r>
            <a:r>
              <a:rPr lang="de-DE" sz="1600" b="1" i="1" dirty="0" smtClean="0">
                <a:latin typeface="Calibri" pitchFamily="34" charset="0"/>
                <a:cs typeface="Calibri" pitchFamily="34" charset="0"/>
              </a:rPr>
              <a:t>mit schlechteren </a:t>
            </a:r>
            <a:r>
              <a:rPr lang="de-DE" sz="1600" b="1" i="1" dirty="0">
                <a:latin typeface="Calibri" pitchFamily="34" charset="0"/>
                <a:cs typeface="Calibri" pitchFamily="34" charset="0"/>
              </a:rPr>
              <a:t>Startchancen, z.B. Jugendliche mit Migrationshintergrund, für </a:t>
            </a:r>
            <a:r>
              <a:rPr lang="de-DE" sz="1600" b="1" i="1" dirty="0" smtClean="0">
                <a:latin typeface="Calibri" pitchFamily="34" charset="0"/>
                <a:cs typeface="Calibri" pitchFamily="34" charset="0"/>
              </a:rPr>
              <a:t>die Betriebe </a:t>
            </a:r>
            <a:r>
              <a:rPr lang="de-DE" sz="1600" b="1" i="1" dirty="0">
                <a:latin typeface="Calibri" pitchFamily="34" charset="0"/>
                <a:cs typeface="Calibri" pitchFamily="34" charset="0"/>
              </a:rPr>
              <a:t>(KMU) im Hinblick auf die neue Ausrichtung </a:t>
            </a:r>
            <a:r>
              <a:rPr lang="de-DE" sz="1600" b="1" i="1" dirty="0">
                <a:solidFill>
                  <a:srgbClr val="FF0000"/>
                </a:solidFill>
                <a:latin typeface="Calibri" pitchFamily="34" charset="0"/>
                <a:cs typeface="Calibri" pitchFamily="34" charset="0"/>
              </a:rPr>
              <a:t>weiter entwickeln</a:t>
            </a:r>
            <a:r>
              <a:rPr lang="de-DE" sz="1600" b="1" i="1" dirty="0">
                <a:latin typeface="Calibri" pitchFamily="34" charset="0"/>
                <a:cs typeface="Calibri" pitchFamily="34" charset="0"/>
              </a:rPr>
              <a:t>,</a:t>
            </a:r>
          </a:p>
          <a:p>
            <a:pPr marL="342900" indent="-342900">
              <a:spcAft>
                <a:spcPts val="1200"/>
              </a:spcAft>
              <a:buFont typeface="+mj-lt"/>
              <a:buAutoNum type="arabicPeriod"/>
            </a:pPr>
            <a:r>
              <a:rPr lang="de-DE" sz="1600" b="1" i="1" dirty="0" smtClean="0">
                <a:latin typeface="Calibri" pitchFamily="34" charset="0"/>
                <a:cs typeface="Calibri" pitchFamily="34" charset="0"/>
              </a:rPr>
              <a:t>das </a:t>
            </a:r>
            <a:r>
              <a:rPr lang="de-DE" sz="1600" b="1" i="1" dirty="0">
                <a:solidFill>
                  <a:srgbClr val="FF0000"/>
                </a:solidFill>
                <a:latin typeface="Calibri" pitchFamily="34" charset="0"/>
                <a:cs typeface="Calibri" pitchFamily="34" charset="0"/>
              </a:rPr>
              <a:t>Ausbildungspersonal und die ausbildenden Fachkräfte </a:t>
            </a:r>
            <a:r>
              <a:rPr lang="de-DE" sz="1600" b="1" i="1" dirty="0">
                <a:latin typeface="Calibri" pitchFamily="34" charset="0"/>
                <a:cs typeface="Calibri" pitchFamily="34" charset="0"/>
              </a:rPr>
              <a:t>für den </a:t>
            </a:r>
            <a:r>
              <a:rPr lang="de-DE" sz="1600" b="1" i="1" dirty="0">
                <a:solidFill>
                  <a:srgbClr val="FF0000"/>
                </a:solidFill>
                <a:latin typeface="Calibri" pitchFamily="34" charset="0"/>
                <a:cs typeface="Calibri" pitchFamily="34" charset="0"/>
              </a:rPr>
              <a:t>Umgang </a:t>
            </a:r>
            <a:r>
              <a:rPr lang="de-DE" sz="1600" b="1" i="1" dirty="0" smtClean="0">
                <a:solidFill>
                  <a:srgbClr val="FF0000"/>
                </a:solidFill>
                <a:latin typeface="Calibri" pitchFamily="34" charset="0"/>
                <a:cs typeface="Calibri" pitchFamily="34" charset="0"/>
              </a:rPr>
              <a:t>mit Heterogenität </a:t>
            </a:r>
            <a:r>
              <a:rPr lang="de-DE" sz="1600" b="1" i="1" dirty="0">
                <a:solidFill>
                  <a:srgbClr val="FF0000"/>
                </a:solidFill>
                <a:latin typeface="Calibri" pitchFamily="34" charset="0"/>
                <a:cs typeface="Calibri" pitchFamily="34" charset="0"/>
              </a:rPr>
              <a:t>sensibilisieren</a:t>
            </a:r>
            <a:r>
              <a:rPr lang="de-DE" sz="1600" b="1" i="1" dirty="0">
                <a:latin typeface="Calibri" pitchFamily="34" charset="0"/>
                <a:cs typeface="Calibri" pitchFamily="34" charset="0"/>
              </a:rPr>
              <a:t> und pädagogisch, aber auch </a:t>
            </a:r>
            <a:r>
              <a:rPr lang="de-DE" sz="1600" b="1" i="1" dirty="0" smtClean="0">
                <a:latin typeface="Calibri" pitchFamily="34" charset="0"/>
                <a:cs typeface="Calibri" pitchFamily="34" charset="0"/>
              </a:rPr>
              <a:t>hinsichtlich administrativer </a:t>
            </a:r>
            <a:r>
              <a:rPr lang="de-DE" sz="1600" b="1" i="1" dirty="0">
                <a:latin typeface="Calibri" pitchFamily="34" charset="0"/>
                <a:cs typeface="Calibri" pitchFamily="34" charset="0"/>
              </a:rPr>
              <a:t>Belange und Fördermöglichkeiten für die Betriebe </a:t>
            </a:r>
            <a:r>
              <a:rPr lang="de-DE" sz="1600" b="1" i="1" dirty="0">
                <a:solidFill>
                  <a:srgbClr val="FF0000"/>
                </a:solidFill>
                <a:latin typeface="Calibri" pitchFamily="34" charset="0"/>
                <a:cs typeface="Calibri" pitchFamily="34" charset="0"/>
              </a:rPr>
              <a:t>weiterbilden</a:t>
            </a:r>
            <a:r>
              <a:rPr lang="de-DE" sz="1600" b="1" i="1" dirty="0" smtClean="0">
                <a:latin typeface="Calibri" pitchFamily="34" charset="0"/>
                <a:cs typeface="Calibri" pitchFamily="34" charset="0"/>
              </a:rPr>
              <a:t>.“</a:t>
            </a:r>
          </a:p>
        </p:txBody>
      </p:sp>
      <p:sp>
        <p:nvSpPr>
          <p:cNvPr id="4" name="Textfeld 3"/>
          <p:cNvSpPr txBox="1"/>
          <p:nvPr/>
        </p:nvSpPr>
        <p:spPr>
          <a:xfrm>
            <a:off x="2051720" y="260648"/>
            <a:ext cx="2707216" cy="400110"/>
          </a:xfrm>
          <a:prstGeom prst="rect">
            <a:avLst/>
          </a:prstGeom>
          <a:noFill/>
        </p:spPr>
        <p:txBody>
          <a:bodyPr wrap="none" rtlCol="0">
            <a:spAutoFit/>
          </a:bodyPr>
          <a:lstStyle/>
          <a:p>
            <a:pPr algn="ctr"/>
            <a:r>
              <a:rPr lang="de-DE" sz="2000" dirty="0" smtClean="0">
                <a:latin typeface="Calibri" pitchFamily="34" charset="0"/>
              </a:rPr>
              <a:t>Förderrichtlinie</a:t>
            </a:r>
            <a:r>
              <a:rPr lang="de-DE" sz="2000" b="1" dirty="0" smtClean="0">
                <a:latin typeface="Calibri" pitchFamily="34" charset="0"/>
              </a:rPr>
              <a:t>: Auszug</a:t>
            </a:r>
            <a:endParaRPr lang="de-DE" sz="2000" b="1" dirty="0">
              <a:latin typeface="Calibri" pitchFamily="34" charset="0"/>
            </a:endParaRPr>
          </a:p>
        </p:txBody>
      </p:sp>
      <p:sp>
        <p:nvSpPr>
          <p:cNvPr id="6" name="Fußzeilenplatzhalter 5"/>
          <p:cNvSpPr>
            <a:spLocks noGrp="1"/>
          </p:cNvSpPr>
          <p:nvPr>
            <p:ph type="ftr" sz="quarter" idx="10"/>
          </p:nvPr>
        </p:nvSpPr>
        <p:spPr>
          <a:xfrm>
            <a:off x="251520"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2040071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bwMode="auto">
          <a:xfrm>
            <a:off x="1403648" y="2060848"/>
            <a:ext cx="2664296" cy="1008112"/>
          </a:xfrm>
          <a:prstGeom prst="ellipse">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900" b="0" i="0" u="none" strike="noStrike" cap="none" normalizeH="0" baseline="0" smtClean="0">
              <a:ln>
                <a:noFill/>
              </a:ln>
              <a:solidFill>
                <a:schemeClr val="tx1"/>
              </a:solidFill>
              <a:effectLst/>
              <a:latin typeface="Arial" charset="0"/>
            </a:endParaRPr>
          </a:p>
        </p:txBody>
      </p:sp>
      <p:sp>
        <p:nvSpPr>
          <p:cNvPr id="13" name="Textfeld 12"/>
          <p:cNvSpPr txBox="1"/>
          <p:nvPr/>
        </p:nvSpPr>
        <p:spPr>
          <a:xfrm>
            <a:off x="899593" y="1268760"/>
            <a:ext cx="7115912" cy="1200329"/>
          </a:xfrm>
          <a:prstGeom prst="rect">
            <a:avLst/>
          </a:prstGeom>
          <a:solidFill>
            <a:schemeClr val="bg1">
              <a:lumMod val="95000"/>
            </a:schemeClr>
          </a:solidFill>
          <a:ln>
            <a:solidFill>
              <a:schemeClr val="tx1"/>
            </a:solidFill>
          </a:ln>
        </p:spPr>
        <p:txBody>
          <a:bodyPr wrap="square" rtlCol="0">
            <a:spAutoFit/>
          </a:bodyPr>
          <a:lstStyle/>
          <a:p>
            <a:pPr algn="ctr"/>
            <a:r>
              <a:rPr lang="de-DE" sz="1800" b="1" dirty="0" smtClean="0">
                <a:latin typeface="Calibri" pitchFamily="34" charset="0"/>
                <a:cs typeface="Calibri" pitchFamily="34" charset="0"/>
              </a:rPr>
              <a:t>Demografische Entwicklung</a:t>
            </a:r>
          </a:p>
          <a:p>
            <a:pPr marL="285750" indent="-285750">
              <a:buFont typeface="Wingdings"/>
              <a:buChar char="à"/>
            </a:pPr>
            <a:r>
              <a:rPr lang="de-DE" sz="1800" b="1" dirty="0" smtClean="0">
                <a:latin typeface="Calibri" pitchFamily="34" charset="0"/>
                <a:cs typeface="Calibri" pitchFamily="34" charset="0"/>
                <a:sym typeface="Wingdings" pitchFamily="2" charset="2"/>
              </a:rPr>
              <a:t>Fachkräftebedarf/-sicherung</a:t>
            </a:r>
          </a:p>
          <a:p>
            <a:pPr marL="285750" indent="-285750">
              <a:buFont typeface="Wingdings"/>
              <a:buChar char="à"/>
            </a:pPr>
            <a:r>
              <a:rPr lang="de-DE" sz="1800" b="1" dirty="0" smtClean="0">
                <a:latin typeface="Calibri" pitchFamily="34" charset="0"/>
                <a:cs typeface="Calibri" pitchFamily="34" charset="0"/>
                <a:sym typeface="Wingdings" pitchFamily="2" charset="2"/>
              </a:rPr>
              <a:t>Ausschöpfung aller Potenziale</a:t>
            </a:r>
          </a:p>
          <a:p>
            <a:pPr marL="285750" indent="-285750">
              <a:buFont typeface="Wingdings"/>
              <a:buChar char="à"/>
            </a:pPr>
            <a:r>
              <a:rPr lang="de-DE" sz="1800" b="1" dirty="0" smtClean="0">
                <a:latin typeface="Calibri" pitchFamily="34" charset="0"/>
                <a:cs typeface="Calibri" pitchFamily="34" charset="0"/>
                <a:sym typeface="Wingdings" pitchFamily="2" charset="2"/>
              </a:rPr>
              <a:t>Ausbildung auch von „(noch) nicht ausbildungsfähigen“ Jugendlichen</a:t>
            </a:r>
            <a:endParaRPr lang="de-DE" sz="1800" b="1" dirty="0">
              <a:latin typeface="Calibri" pitchFamily="34" charset="0"/>
              <a:cs typeface="Calibri" pitchFamily="34" charset="0"/>
            </a:endParaRPr>
          </a:p>
        </p:txBody>
      </p:sp>
      <p:sp>
        <p:nvSpPr>
          <p:cNvPr id="14" name="Textfeld 13"/>
          <p:cNvSpPr txBox="1"/>
          <p:nvPr/>
        </p:nvSpPr>
        <p:spPr>
          <a:xfrm>
            <a:off x="868133" y="3140968"/>
            <a:ext cx="7115912" cy="369332"/>
          </a:xfrm>
          <a:prstGeom prst="rect">
            <a:avLst/>
          </a:prstGeom>
          <a:solidFill>
            <a:schemeClr val="bg1">
              <a:lumMod val="95000"/>
            </a:schemeClr>
          </a:solidFill>
          <a:ln>
            <a:solidFill>
              <a:schemeClr val="tx1"/>
            </a:solidFill>
          </a:ln>
        </p:spPr>
        <p:txBody>
          <a:bodyPr wrap="square" rtlCol="0">
            <a:spAutoFit/>
          </a:bodyPr>
          <a:lstStyle/>
          <a:p>
            <a:pPr algn="ctr"/>
            <a:r>
              <a:rPr lang="de-DE" sz="1800" b="1" dirty="0" smtClean="0">
                <a:latin typeface="Calibri" pitchFamily="34" charset="0"/>
                <a:cs typeface="Calibri" pitchFamily="34" charset="0"/>
              </a:rPr>
              <a:t>Notwendige Unterstützung von KMU</a:t>
            </a:r>
          </a:p>
        </p:txBody>
      </p:sp>
      <p:sp>
        <p:nvSpPr>
          <p:cNvPr id="15" name="Textfeld 14"/>
          <p:cNvSpPr txBox="1"/>
          <p:nvPr/>
        </p:nvSpPr>
        <p:spPr>
          <a:xfrm>
            <a:off x="868133" y="4221088"/>
            <a:ext cx="7115912" cy="646331"/>
          </a:xfrm>
          <a:prstGeom prst="rect">
            <a:avLst/>
          </a:prstGeom>
          <a:solidFill>
            <a:schemeClr val="bg1">
              <a:lumMod val="95000"/>
            </a:schemeClr>
          </a:solidFill>
          <a:ln>
            <a:solidFill>
              <a:schemeClr val="tx1"/>
            </a:solidFill>
          </a:ln>
        </p:spPr>
        <p:txBody>
          <a:bodyPr wrap="square" rtlCol="0">
            <a:spAutoFit/>
          </a:bodyPr>
          <a:lstStyle/>
          <a:p>
            <a:pPr algn="ctr"/>
            <a:r>
              <a:rPr lang="de-DE" sz="1800" b="1" dirty="0" smtClean="0">
                <a:latin typeface="Calibri" pitchFamily="34" charset="0"/>
                <a:cs typeface="Calibri" pitchFamily="34" charset="0"/>
              </a:rPr>
              <a:t>17 Modellversuche entwickeln und erproben entsprechende Instrumente/Verfahren</a:t>
            </a:r>
          </a:p>
        </p:txBody>
      </p:sp>
      <p:sp>
        <p:nvSpPr>
          <p:cNvPr id="16" name="Textfeld 15"/>
          <p:cNvSpPr txBox="1"/>
          <p:nvPr/>
        </p:nvSpPr>
        <p:spPr>
          <a:xfrm>
            <a:off x="868133" y="5589240"/>
            <a:ext cx="7115912" cy="369332"/>
          </a:xfrm>
          <a:prstGeom prst="rect">
            <a:avLst/>
          </a:prstGeom>
          <a:solidFill>
            <a:schemeClr val="bg1">
              <a:lumMod val="95000"/>
            </a:schemeClr>
          </a:solidFill>
          <a:ln>
            <a:solidFill>
              <a:schemeClr val="tx1"/>
            </a:solidFill>
          </a:ln>
        </p:spPr>
        <p:txBody>
          <a:bodyPr wrap="square" rtlCol="0">
            <a:spAutoFit/>
          </a:bodyPr>
          <a:lstStyle/>
          <a:p>
            <a:pPr algn="ctr"/>
            <a:r>
              <a:rPr lang="de-DE" sz="1800" b="1" dirty="0" smtClean="0">
                <a:latin typeface="Calibri" pitchFamily="34" charset="0"/>
                <a:cs typeface="Calibri" pitchFamily="34" charset="0"/>
              </a:rPr>
              <a:t>Verstetigung/Transfer</a:t>
            </a:r>
          </a:p>
        </p:txBody>
      </p:sp>
      <p:sp>
        <p:nvSpPr>
          <p:cNvPr id="17" name="Pfeil nach unten 16"/>
          <p:cNvSpPr/>
          <p:nvPr/>
        </p:nvSpPr>
        <p:spPr>
          <a:xfrm>
            <a:off x="4232234" y="2564904"/>
            <a:ext cx="555790" cy="494764"/>
          </a:xfrm>
          <a:prstGeom prst="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unten 17"/>
          <p:cNvSpPr/>
          <p:nvPr/>
        </p:nvSpPr>
        <p:spPr>
          <a:xfrm>
            <a:off x="4232234" y="3654316"/>
            <a:ext cx="555790" cy="494764"/>
          </a:xfrm>
          <a:prstGeom prst="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unten 18"/>
          <p:cNvSpPr/>
          <p:nvPr/>
        </p:nvSpPr>
        <p:spPr>
          <a:xfrm>
            <a:off x="4232234" y="5022468"/>
            <a:ext cx="555790" cy="494764"/>
          </a:xfrm>
          <a:prstGeom prst="downArrow">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1979712" y="188640"/>
            <a:ext cx="3264355" cy="400110"/>
          </a:xfrm>
          <a:prstGeom prst="rect">
            <a:avLst/>
          </a:prstGeom>
          <a:noFill/>
        </p:spPr>
        <p:txBody>
          <a:bodyPr wrap="none" rtlCol="0">
            <a:spAutoFit/>
          </a:bodyPr>
          <a:lstStyle/>
          <a:p>
            <a:r>
              <a:rPr lang="de-DE" sz="2000" b="1" dirty="0" smtClean="0">
                <a:latin typeface="Calibri" pitchFamily="34" charset="0"/>
              </a:rPr>
              <a:t>Förderkonzept Heterogenität</a:t>
            </a:r>
            <a:endParaRPr lang="de-DE" sz="2000" b="1" dirty="0">
              <a:latin typeface="Calibri" pitchFamily="34" charset="0"/>
            </a:endParaRPr>
          </a:p>
        </p:txBody>
      </p:sp>
      <p:sp>
        <p:nvSpPr>
          <p:cNvPr id="12" name="Fußzeilenplatzhalter 11"/>
          <p:cNvSpPr>
            <a:spLocks noGrp="1"/>
          </p:cNvSpPr>
          <p:nvPr>
            <p:ph type="ftr" sz="quarter" idx="10"/>
          </p:nvPr>
        </p:nvSpPr>
        <p:spPr>
          <a:xfrm>
            <a:off x="179512"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3106731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339752" y="1482462"/>
            <a:ext cx="4320000" cy="4320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itchFamily="34" charset="0"/>
              <a:cs typeface="Calibri" pitchFamily="34" charset="0"/>
            </a:endParaRPr>
          </a:p>
        </p:txBody>
      </p:sp>
      <p:sp>
        <p:nvSpPr>
          <p:cNvPr id="31" name="Textfeld 30"/>
          <p:cNvSpPr txBox="1"/>
          <p:nvPr/>
        </p:nvSpPr>
        <p:spPr>
          <a:xfrm>
            <a:off x="5364088" y="2060848"/>
            <a:ext cx="3384376" cy="738664"/>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Ausbildungsmarketing (Förderung der Attraktivität des dualen Systems, </a:t>
            </a:r>
            <a:br>
              <a:rPr lang="de-DE" sz="1400" b="1" dirty="0" smtClean="0">
                <a:solidFill>
                  <a:schemeClr val="bg1"/>
                </a:solidFill>
                <a:latin typeface="Calibri" pitchFamily="34" charset="0"/>
                <a:cs typeface="Calibri" pitchFamily="34" charset="0"/>
              </a:rPr>
            </a:br>
            <a:r>
              <a:rPr lang="de-DE" sz="1400" b="1" dirty="0" smtClean="0">
                <a:solidFill>
                  <a:schemeClr val="bg1"/>
                </a:solidFill>
                <a:latin typeface="Calibri" pitchFamily="34" charset="0"/>
                <a:cs typeface="Calibri" pitchFamily="34" charset="0"/>
              </a:rPr>
              <a:t>einzelner Branchen bzw. Berufe</a:t>
            </a:r>
            <a:r>
              <a:rPr lang="de-DE" sz="1200" b="1" dirty="0" smtClean="0">
                <a:solidFill>
                  <a:schemeClr val="bg1"/>
                </a:solidFill>
                <a:latin typeface="Calibri" pitchFamily="34" charset="0"/>
                <a:cs typeface="Calibri" pitchFamily="34" charset="0"/>
              </a:rPr>
              <a:t>)</a:t>
            </a:r>
            <a:endParaRPr lang="de-DE" sz="1200" b="1" dirty="0">
              <a:solidFill>
                <a:schemeClr val="bg1"/>
              </a:solidFill>
              <a:latin typeface="Calibri" pitchFamily="34" charset="0"/>
              <a:cs typeface="Calibri" pitchFamily="34" charset="0"/>
            </a:endParaRPr>
          </a:p>
        </p:txBody>
      </p:sp>
      <p:sp>
        <p:nvSpPr>
          <p:cNvPr id="32" name="Textfeld 31"/>
          <p:cNvSpPr txBox="1"/>
          <p:nvPr/>
        </p:nvSpPr>
        <p:spPr>
          <a:xfrm>
            <a:off x="5652120" y="3068960"/>
            <a:ext cx="3363690" cy="954107"/>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Sensibilisierung/Öffnung der Betriebe für Heterogenität von Ausbildungsplatzbewerbern/</a:t>
            </a:r>
            <a:br>
              <a:rPr lang="de-DE" sz="1400" b="1" dirty="0" smtClean="0">
                <a:solidFill>
                  <a:schemeClr val="bg1"/>
                </a:solidFill>
                <a:latin typeface="Calibri" pitchFamily="34" charset="0"/>
                <a:cs typeface="Calibri" pitchFamily="34" charset="0"/>
              </a:rPr>
            </a:br>
            <a:r>
              <a:rPr lang="de-DE" sz="1400" b="1" dirty="0" smtClean="0">
                <a:solidFill>
                  <a:schemeClr val="bg1"/>
                </a:solidFill>
                <a:latin typeface="Calibri" pitchFamily="34" charset="0"/>
                <a:cs typeface="Calibri" pitchFamily="34" charset="0"/>
              </a:rPr>
              <a:t>-bewerberinnen und Auszubildenden</a:t>
            </a:r>
            <a:endParaRPr lang="de-DE" sz="1400" b="1" dirty="0">
              <a:solidFill>
                <a:schemeClr val="bg1"/>
              </a:solidFill>
              <a:latin typeface="Calibri" pitchFamily="34" charset="0"/>
              <a:cs typeface="Calibri" pitchFamily="34" charset="0"/>
            </a:endParaRPr>
          </a:p>
        </p:txBody>
      </p:sp>
      <p:sp>
        <p:nvSpPr>
          <p:cNvPr id="33" name="Textfeld 32"/>
          <p:cNvSpPr txBox="1"/>
          <p:nvPr/>
        </p:nvSpPr>
        <p:spPr>
          <a:xfrm>
            <a:off x="2987824" y="764704"/>
            <a:ext cx="2684030" cy="1169551"/>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Externes Ausbildungs-management (Unterstützung der Betriebe bei der Rekrutierung, Planung und Umsetzung der Ausbildung</a:t>
            </a:r>
            <a:r>
              <a:rPr lang="de-DE" sz="1200" b="1" dirty="0" smtClean="0">
                <a:solidFill>
                  <a:schemeClr val="bg1"/>
                </a:solidFill>
                <a:latin typeface="Calibri" pitchFamily="34" charset="0"/>
                <a:cs typeface="Calibri" pitchFamily="34" charset="0"/>
              </a:rPr>
              <a:t>)</a:t>
            </a:r>
            <a:endParaRPr lang="de-DE" sz="1200" b="1" dirty="0">
              <a:solidFill>
                <a:schemeClr val="bg1"/>
              </a:solidFill>
              <a:latin typeface="Calibri" pitchFamily="34" charset="0"/>
              <a:cs typeface="Calibri" pitchFamily="34" charset="0"/>
            </a:endParaRPr>
          </a:p>
        </p:txBody>
      </p:sp>
      <p:sp>
        <p:nvSpPr>
          <p:cNvPr id="34" name="Textfeld 33"/>
          <p:cNvSpPr txBox="1"/>
          <p:nvPr/>
        </p:nvSpPr>
        <p:spPr>
          <a:xfrm>
            <a:off x="5436096" y="4293096"/>
            <a:ext cx="3205733" cy="954107"/>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Qualifizierung des Ausbildungspersonals (Sensibilisierung für Vielfalt, didaktisch-methodische Konzepte zum Umgang mit heterogenen Gruppen)</a:t>
            </a:r>
            <a:endParaRPr lang="de-DE" sz="1400" b="1" dirty="0">
              <a:solidFill>
                <a:schemeClr val="bg1"/>
              </a:solidFill>
              <a:latin typeface="Calibri" pitchFamily="34" charset="0"/>
              <a:cs typeface="Calibri" pitchFamily="34" charset="0"/>
            </a:endParaRPr>
          </a:p>
        </p:txBody>
      </p:sp>
      <p:sp>
        <p:nvSpPr>
          <p:cNvPr id="39" name="Textfeld 38"/>
          <p:cNvSpPr txBox="1"/>
          <p:nvPr/>
        </p:nvSpPr>
        <p:spPr>
          <a:xfrm>
            <a:off x="203085" y="3222268"/>
            <a:ext cx="2770587" cy="1169551"/>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(Vor-)Qualifizierung von Jugendlichen (von der Hinführung zur Ausbildungsreife </a:t>
            </a:r>
            <a:br>
              <a:rPr lang="de-DE" sz="1400" b="1" dirty="0" smtClean="0">
                <a:solidFill>
                  <a:schemeClr val="bg1"/>
                </a:solidFill>
                <a:latin typeface="Calibri" pitchFamily="34" charset="0"/>
                <a:cs typeface="Calibri" pitchFamily="34" charset="0"/>
              </a:rPr>
            </a:br>
            <a:r>
              <a:rPr lang="de-DE" sz="1400" b="1" dirty="0" smtClean="0">
                <a:solidFill>
                  <a:schemeClr val="bg1"/>
                </a:solidFill>
                <a:latin typeface="Calibri" pitchFamily="34" charset="0"/>
                <a:cs typeface="Calibri" pitchFamily="34" charset="0"/>
              </a:rPr>
              <a:t>bis zur Vermittlung von Zusatzqualifikationen)</a:t>
            </a:r>
            <a:r>
              <a:rPr lang="de-DE" sz="1200" b="1" dirty="0" smtClean="0">
                <a:solidFill>
                  <a:schemeClr val="bg1"/>
                </a:solidFill>
                <a:latin typeface="Calibri" pitchFamily="34" charset="0"/>
                <a:cs typeface="Calibri" pitchFamily="34" charset="0"/>
              </a:rPr>
              <a:t>  </a:t>
            </a:r>
            <a:endParaRPr lang="de-DE" sz="1200" b="1" dirty="0">
              <a:solidFill>
                <a:schemeClr val="bg1"/>
              </a:solidFill>
              <a:latin typeface="Calibri" pitchFamily="34" charset="0"/>
              <a:cs typeface="Calibri" pitchFamily="34" charset="0"/>
            </a:endParaRPr>
          </a:p>
        </p:txBody>
      </p:sp>
      <p:sp>
        <p:nvSpPr>
          <p:cNvPr id="40" name="Textfeld 39"/>
          <p:cNvSpPr txBox="1"/>
          <p:nvPr/>
        </p:nvSpPr>
        <p:spPr>
          <a:xfrm>
            <a:off x="323528" y="4650814"/>
            <a:ext cx="2914603" cy="1169551"/>
          </a:xfrm>
          <a:prstGeom prst="rect">
            <a:avLst/>
          </a:prstGeom>
          <a:solidFill>
            <a:srgbClr val="385574"/>
          </a:solidFill>
          <a:ln>
            <a:solidFill>
              <a:schemeClr val="tx1"/>
            </a:solidFill>
          </a:ln>
        </p:spPr>
        <p:txBody>
          <a:bodyPr wrap="square" rtlCol="0">
            <a:spAutoFit/>
          </a:bodyPr>
          <a:lstStyle/>
          <a:p>
            <a:pPr algn="ctr"/>
            <a:r>
              <a:rPr lang="de-DE" sz="1400" b="1" dirty="0">
                <a:solidFill>
                  <a:schemeClr val="bg1"/>
                </a:solidFill>
                <a:latin typeface="Calibri" pitchFamily="34" charset="0"/>
                <a:cs typeface="Calibri" pitchFamily="34" charset="0"/>
              </a:rPr>
              <a:t>Übergangsmanagement</a:t>
            </a:r>
            <a:br>
              <a:rPr lang="de-DE" sz="1400" b="1" dirty="0">
                <a:solidFill>
                  <a:schemeClr val="bg1"/>
                </a:solidFill>
                <a:latin typeface="Calibri" pitchFamily="34" charset="0"/>
                <a:cs typeface="Calibri" pitchFamily="34" charset="0"/>
              </a:rPr>
            </a:br>
            <a:r>
              <a:rPr lang="de-DE" sz="1400" b="1" dirty="0">
                <a:solidFill>
                  <a:schemeClr val="bg1"/>
                </a:solidFill>
                <a:latin typeface="Calibri" pitchFamily="34" charset="0"/>
                <a:cs typeface="Calibri" pitchFamily="34" charset="0"/>
              </a:rPr>
              <a:t>(direkte bzw. möglichst verzugslosen Übergänge in duale </a:t>
            </a:r>
            <a:r>
              <a:rPr lang="de-DE" sz="1400" b="1" dirty="0" smtClean="0">
                <a:solidFill>
                  <a:schemeClr val="bg1"/>
                </a:solidFill>
                <a:latin typeface="Calibri" pitchFamily="34" charset="0"/>
                <a:cs typeface="Calibri" pitchFamily="34" charset="0"/>
              </a:rPr>
              <a:t>Ausbildung / Bildungsketten / Übergänge </a:t>
            </a:r>
            <a:r>
              <a:rPr lang="de-DE" sz="1400" b="1" dirty="0">
                <a:solidFill>
                  <a:schemeClr val="bg1"/>
                </a:solidFill>
                <a:latin typeface="Calibri" pitchFamily="34" charset="0"/>
                <a:cs typeface="Calibri" pitchFamily="34" charset="0"/>
              </a:rPr>
              <a:t>mit System</a:t>
            </a:r>
            <a:r>
              <a:rPr lang="de-DE" sz="1400" b="1" dirty="0" smtClean="0">
                <a:solidFill>
                  <a:schemeClr val="bg1"/>
                </a:solidFill>
                <a:latin typeface="Calibri" pitchFamily="34" charset="0"/>
                <a:cs typeface="Calibri" pitchFamily="34" charset="0"/>
              </a:rPr>
              <a:t>)</a:t>
            </a:r>
            <a:endParaRPr lang="de-DE" sz="1400" b="1" dirty="0">
              <a:solidFill>
                <a:schemeClr val="bg1"/>
              </a:solidFill>
              <a:latin typeface="Calibri" pitchFamily="34" charset="0"/>
              <a:cs typeface="Calibri" pitchFamily="34" charset="0"/>
            </a:endParaRPr>
          </a:p>
        </p:txBody>
      </p:sp>
      <p:sp>
        <p:nvSpPr>
          <p:cNvPr id="9" name="Textfeld 8"/>
          <p:cNvSpPr txBox="1"/>
          <p:nvPr/>
        </p:nvSpPr>
        <p:spPr>
          <a:xfrm>
            <a:off x="323528" y="2058526"/>
            <a:ext cx="2900054" cy="954107"/>
          </a:xfrm>
          <a:prstGeom prst="rect">
            <a:avLst/>
          </a:prstGeom>
          <a:solidFill>
            <a:srgbClr val="385574"/>
          </a:solidFill>
          <a:ln>
            <a:solidFill>
              <a:schemeClr val="tx1"/>
            </a:solidFill>
          </a:ln>
        </p:spPr>
        <p:txBody>
          <a:bodyPr wrap="square" rtlCol="0">
            <a:spAutoFit/>
          </a:bodyPr>
          <a:lstStyle/>
          <a:p>
            <a:pPr algn="ctr"/>
            <a:r>
              <a:rPr lang="de-DE" sz="1400" b="1" dirty="0" smtClean="0">
                <a:solidFill>
                  <a:schemeClr val="bg1"/>
                </a:solidFill>
                <a:latin typeface="Calibri" pitchFamily="34" charset="0"/>
                <a:cs typeface="Calibri" pitchFamily="34" charset="0"/>
              </a:rPr>
              <a:t>Passgenaue Vermittlung/Matching von Bewerbern und Bewerberinnen und betrieblichen Ausbildungsplätzen</a:t>
            </a:r>
            <a:endParaRPr lang="de-DE" sz="1400" b="1" dirty="0">
              <a:solidFill>
                <a:schemeClr val="bg1"/>
              </a:solidFill>
              <a:latin typeface="Calibri" pitchFamily="34" charset="0"/>
              <a:cs typeface="Calibri" pitchFamily="34" charset="0"/>
            </a:endParaRPr>
          </a:p>
        </p:txBody>
      </p:sp>
      <p:sp>
        <p:nvSpPr>
          <p:cNvPr id="14" name="Textfeld 13"/>
          <p:cNvSpPr txBox="1"/>
          <p:nvPr/>
        </p:nvSpPr>
        <p:spPr>
          <a:xfrm>
            <a:off x="2051720" y="260648"/>
            <a:ext cx="3960440" cy="400110"/>
          </a:xfrm>
          <a:prstGeom prst="rect">
            <a:avLst/>
          </a:prstGeom>
          <a:noFill/>
        </p:spPr>
        <p:txBody>
          <a:bodyPr wrap="square" rtlCol="0">
            <a:spAutoFit/>
          </a:bodyPr>
          <a:lstStyle/>
          <a:p>
            <a:pPr algn="ctr"/>
            <a:r>
              <a:rPr lang="de-DE" sz="2000" b="1" dirty="0" smtClean="0">
                <a:latin typeface="Calibri" pitchFamily="34" charset="0"/>
                <a:cs typeface="Calibri" pitchFamily="34" charset="0"/>
              </a:rPr>
              <a:t>Acht gemeinsame Handlungsfelder</a:t>
            </a:r>
            <a:endParaRPr lang="de-DE" sz="2000" b="1" dirty="0">
              <a:latin typeface="Calibri" pitchFamily="34" charset="0"/>
              <a:cs typeface="Calibri" pitchFamily="34" charset="0"/>
            </a:endParaRPr>
          </a:p>
        </p:txBody>
      </p:sp>
      <p:grpSp>
        <p:nvGrpSpPr>
          <p:cNvPr id="3" name="Gruppieren 2"/>
          <p:cNvGrpSpPr/>
          <p:nvPr/>
        </p:nvGrpSpPr>
        <p:grpSpPr>
          <a:xfrm>
            <a:off x="3491880" y="2624722"/>
            <a:ext cx="2026091" cy="2067766"/>
            <a:chOff x="3491880" y="2624722"/>
            <a:chExt cx="2026091" cy="2067766"/>
          </a:xfrm>
        </p:grpSpPr>
        <p:sp>
          <p:nvSpPr>
            <p:cNvPr id="5" name="Pfeil nach links und rechts 4"/>
            <p:cNvSpPr/>
            <p:nvPr/>
          </p:nvSpPr>
          <p:spPr>
            <a:xfrm>
              <a:off x="3491880" y="3419023"/>
              <a:ext cx="2026091" cy="506378"/>
            </a:xfrm>
            <a:prstGeom prst="leftRightArrow">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itchFamily="34" charset="0"/>
                <a:cs typeface="Calibri" pitchFamily="34" charset="0"/>
              </a:endParaRPr>
            </a:p>
          </p:txBody>
        </p:sp>
        <p:sp>
          <p:nvSpPr>
            <p:cNvPr id="16" name="Pfeil nach links und rechts 15"/>
            <p:cNvSpPr/>
            <p:nvPr/>
          </p:nvSpPr>
          <p:spPr>
            <a:xfrm rot="5400000">
              <a:off x="3476487" y="3384579"/>
              <a:ext cx="2026091" cy="506378"/>
            </a:xfrm>
            <a:prstGeom prst="leftRightArrow">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itchFamily="34" charset="0"/>
                <a:cs typeface="Calibri" pitchFamily="34" charset="0"/>
              </a:endParaRPr>
            </a:p>
          </p:txBody>
        </p:sp>
        <p:sp>
          <p:nvSpPr>
            <p:cNvPr id="17" name="Pfeil nach links und rechts 16"/>
            <p:cNvSpPr/>
            <p:nvPr/>
          </p:nvSpPr>
          <p:spPr>
            <a:xfrm rot="8062228">
              <a:off x="3523997" y="3407567"/>
              <a:ext cx="2026091" cy="506378"/>
            </a:xfrm>
            <a:prstGeom prst="leftRightArrow">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itchFamily="34" charset="0"/>
                <a:cs typeface="Calibri" pitchFamily="34" charset="0"/>
              </a:endParaRPr>
            </a:p>
          </p:txBody>
        </p:sp>
        <p:sp>
          <p:nvSpPr>
            <p:cNvPr id="18" name="Pfeil nach links und rechts 17"/>
            <p:cNvSpPr/>
            <p:nvPr/>
          </p:nvSpPr>
          <p:spPr>
            <a:xfrm rot="13610609">
              <a:off x="3469496" y="3426254"/>
              <a:ext cx="2026091" cy="506378"/>
            </a:xfrm>
            <a:prstGeom prst="leftRightArrow">
              <a:avLst/>
            </a:prstGeom>
            <a:solidFill>
              <a:srgbClr val="007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libri" pitchFamily="34" charset="0"/>
                <a:cs typeface="Calibri" pitchFamily="34" charset="0"/>
              </a:endParaRPr>
            </a:p>
          </p:txBody>
        </p:sp>
      </p:grpSp>
      <p:sp>
        <p:nvSpPr>
          <p:cNvPr id="25" name="Text Box 26"/>
          <p:cNvSpPr txBox="1">
            <a:spLocks noChangeArrowheads="1"/>
          </p:cNvSpPr>
          <p:nvPr/>
        </p:nvSpPr>
        <p:spPr bwMode="auto">
          <a:xfrm>
            <a:off x="8501063" y="614362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1200" dirty="0"/>
              <a:t>6</a:t>
            </a:r>
          </a:p>
        </p:txBody>
      </p:sp>
      <p:sp>
        <p:nvSpPr>
          <p:cNvPr id="19" name="Textfeld 18"/>
          <p:cNvSpPr txBox="1"/>
          <p:nvPr/>
        </p:nvSpPr>
        <p:spPr>
          <a:xfrm>
            <a:off x="3275856" y="5373216"/>
            <a:ext cx="2845259" cy="1077218"/>
          </a:xfrm>
          <a:prstGeom prst="rect">
            <a:avLst/>
          </a:prstGeom>
          <a:solidFill>
            <a:srgbClr val="385574"/>
          </a:solidFill>
          <a:ln>
            <a:solidFill>
              <a:schemeClr val="tx1"/>
            </a:solidFill>
          </a:ln>
        </p:spPr>
        <p:txBody>
          <a:bodyPr wrap="square" rtlCol="0">
            <a:spAutoFit/>
          </a:bodyPr>
          <a:lstStyle/>
          <a:p>
            <a:pPr algn="ctr"/>
            <a:endParaRPr lang="de-DE" sz="1200" b="1" dirty="0" smtClean="0">
              <a:solidFill>
                <a:schemeClr val="bg1"/>
              </a:solidFill>
              <a:latin typeface="Calibri" pitchFamily="34" charset="0"/>
              <a:cs typeface="Calibri" pitchFamily="34" charset="0"/>
            </a:endParaRPr>
          </a:p>
          <a:p>
            <a:pPr algn="ctr"/>
            <a:r>
              <a:rPr lang="de-DE" sz="1400" b="1" dirty="0" smtClean="0">
                <a:solidFill>
                  <a:schemeClr val="bg1"/>
                </a:solidFill>
                <a:latin typeface="Calibri" pitchFamily="34" charset="0"/>
                <a:cs typeface="Calibri" pitchFamily="34" charset="0"/>
              </a:rPr>
              <a:t>Auf- und Ausbau von Netzwerken (Kooperations- und strategische Partner)</a:t>
            </a:r>
          </a:p>
          <a:p>
            <a:pPr algn="ctr"/>
            <a:endParaRPr lang="de-DE" sz="1000" b="1" dirty="0">
              <a:solidFill>
                <a:schemeClr val="bg1"/>
              </a:solidFill>
              <a:latin typeface="Calibri" pitchFamily="34" charset="0"/>
              <a:cs typeface="Calibri" pitchFamily="34" charset="0"/>
            </a:endParaRPr>
          </a:p>
        </p:txBody>
      </p:sp>
      <p:sp>
        <p:nvSpPr>
          <p:cNvPr id="20" name="Textfeld 19"/>
          <p:cNvSpPr txBox="1"/>
          <p:nvPr/>
        </p:nvSpPr>
        <p:spPr>
          <a:xfrm>
            <a:off x="1403648" y="476672"/>
            <a:ext cx="184731" cy="369332"/>
          </a:xfrm>
          <a:prstGeom prst="rect">
            <a:avLst/>
          </a:prstGeom>
          <a:noFill/>
        </p:spPr>
        <p:txBody>
          <a:bodyPr wrap="none" rtlCol="0">
            <a:spAutoFit/>
          </a:bodyPr>
          <a:lstStyle/>
          <a:p>
            <a:endParaRPr lang="de-DE" dirty="0"/>
          </a:p>
        </p:txBody>
      </p:sp>
      <p:sp>
        <p:nvSpPr>
          <p:cNvPr id="21" name="Fußzeilenplatzhalter 20"/>
          <p:cNvSpPr>
            <a:spLocks noGrp="1"/>
          </p:cNvSpPr>
          <p:nvPr>
            <p:ph type="ftr" sz="quarter" idx="10"/>
          </p:nvPr>
        </p:nvSpPr>
        <p:spPr>
          <a:xfrm>
            <a:off x="179512"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extLst>
      <p:ext uri="{BB962C8B-B14F-4D97-AF65-F5344CB8AC3E}">
        <p14:creationId xmlns:p14="http://schemas.microsoft.com/office/powerpoint/2010/main" val="613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2" y="980728"/>
            <a:ext cx="4358990" cy="4914166"/>
          </a:xfrm>
          <a:prstGeom prst="rect">
            <a:avLst/>
          </a:prstGeom>
          <a:ln>
            <a:noFill/>
          </a:ln>
        </p:spPr>
        <p:txBody>
          <a:bodyPr wrap="square">
            <a:spAutoFit/>
          </a:bodyPr>
          <a:lstStyle/>
          <a:p>
            <a:pPr marL="228600" lvl="0" indent="-228600">
              <a:lnSpc>
                <a:spcPts val="1440"/>
              </a:lnSpc>
              <a:buFont typeface="+mj-lt"/>
              <a:buAutoNum type="arabicPeriod"/>
            </a:pPr>
            <a:r>
              <a:rPr lang="de-DE" sz="1600" b="1" dirty="0" smtClean="0">
                <a:latin typeface="Calibri" pitchFamily="34" charset="0"/>
                <a:cs typeface="Calibri" pitchFamily="34" charset="0"/>
              </a:rPr>
              <a:t>Übergang </a:t>
            </a:r>
            <a:r>
              <a:rPr lang="de-DE" sz="1600" b="1" dirty="0">
                <a:latin typeface="Calibri" pitchFamily="34" charset="0"/>
                <a:cs typeface="Calibri" pitchFamily="34" charset="0"/>
              </a:rPr>
              <a:t>Schule – </a:t>
            </a:r>
            <a:r>
              <a:rPr lang="de-DE" sz="1600" b="1" dirty="0" smtClean="0">
                <a:latin typeface="Calibri" pitchFamily="34" charset="0"/>
                <a:cs typeface="Calibri" pitchFamily="34" charset="0"/>
              </a:rPr>
              <a:t>Berufsausbildung</a:t>
            </a:r>
            <a:r>
              <a:rPr lang="de-DE" sz="1600" dirty="0" smtClean="0">
                <a:latin typeface="Calibri" pitchFamily="34" charset="0"/>
                <a:cs typeface="Calibri" pitchFamily="34" charset="0"/>
              </a:rPr>
              <a:t>: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Betriebliche „Vorausbildungen“ (mit  Übernahmezusage)</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Aufbau </a:t>
            </a:r>
            <a:r>
              <a:rPr lang="de-DE" sz="1600" dirty="0">
                <a:latin typeface="Calibri" pitchFamily="34" charset="0"/>
                <a:cs typeface="Calibri" pitchFamily="34" charset="0"/>
              </a:rPr>
              <a:t>und </a:t>
            </a:r>
            <a:r>
              <a:rPr lang="de-DE" sz="1600" dirty="0" smtClean="0">
                <a:latin typeface="Calibri" pitchFamily="34" charset="0"/>
                <a:cs typeface="Calibri" pitchFamily="34" charset="0"/>
              </a:rPr>
              <a:t>Pflege </a:t>
            </a:r>
            <a:r>
              <a:rPr lang="de-DE" sz="1600" dirty="0">
                <a:latin typeface="Calibri" pitchFamily="34" charset="0"/>
                <a:cs typeface="Calibri" pitchFamily="34" charset="0"/>
              </a:rPr>
              <a:t>von Netzwerken und </a:t>
            </a:r>
            <a:r>
              <a:rPr lang="de-DE" sz="1600" dirty="0" smtClean="0">
                <a:latin typeface="Calibri" pitchFamily="34" charset="0"/>
                <a:cs typeface="Calibri" pitchFamily="34" charset="0"/>
              </a:rPr>
              <a:t>Kooperationsplattformen zur Verzahnung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Optimierung </a:t>
            </a:r>
            <a:r>
              <a:rPr lang="de-DE" sz="1600" dirty="0">
                <a:latin typeface="Calibri" pitchFamily="34" charset="0"/>
                <a:cs typeface="Calibri" pitchFamily="34" charset="0"/>
              </a:rPr>
              <a:t>des </a:t>
            </a:r>
            <a:r>
              <a:rPr lang="de-DE" sz="1600" dirty="0" smtClean="0">
                <a:latin typeface="Calibri" pitchFamily="34" charset="0"/>
                <a:cs typeface="Calibri" pitchFamily="34" charset="0"/>
              </a:rPr>
              <a:t>Übergangsmanagements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integrative Konzepte für Jugendliche und KMU mit und ohne Migrationshintergrund</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Teilzeitausbildung,  Zeitarbeitsfirmen als Aus- und Weiterbildner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Verknüpfung mit regionalen und überregionalen Initiativen (z.B. Hamburger Übergangsmanagement)  </a:t>
            </a:r>
          </a:p>
          <a:p>
            <a:pPr marL="228600" lvl="0" indent="-228600">
              <a:lnSpc>
                <a:spcPts val="1440"/>
              </a:lnSpc>
            </a:pPr>
            <a:endParaRPr lang="de-DE" sz="1600" b="1" dirty="0" smtClean="0">
              <a:latin typeface="Calibri" pitchFamily="34" charset="0"/>
              <a:cs typeface="Calibri" pitchFamily="34" charset="0"/>
            </a:endParaRPr>
          </a:p>
          <a:p>
            <a:pPr marL="228600" lvl="0" indent="-228600">
              <a:lnSpc>
                <a:spcPts val="1440"/>
              </a:lnSpc>
              <a:buFont typeface="+mj-lt"/>
              <a:buAutoNum type="arabicPeriod" startAt="2"/>
            </a:pPr>
            <a:r>
              <a:rPr lang="de-DE" sz="1600" b="1" dirty="0" smtClean="0">
                <a:latin typeface="Calibri" pitchFamily="34" charset="0"/>
                <a:cs typeface="Calibri" pitchFamily="34" charset="0"/>
              </a:rPr>
              <a:t>Förderung der Attraktivität </a:t>
            </a:r>
            <a:r>
              <a:rPr lang="de-DE" sz="1600" b="1" dirty="0">
                <a:latin typeface="Calibri" pitchFamily="34" charset="0"/>
                <a:cs typeface="Calibri" pitchFamily="34" charset="0"/>
              </a:rPr>
              <a:t>d</a:t>
            </a:r>
            <a:r>
              <a:rPr lang="de-DE" sz="1600" b="1" dirty="0" smtClean="0">
                <a:latin typeface="Calibri" pitchFamily="34" charset="0"/>
                <a:cs typeface="Calibri" pitchFamily="34" charset="0"/>
              </a:rPr>
              <a:t>er </a:t>
            </a:r>
            <a:r>
              <a:rPr lang="de-DE" sz="1600" b="1" dirty="0">
                <a:latin typeface="Calibri" pitchFamily="34" charset="0"/>
                <a:cs typeface="Calibri" pitchFamily="34" charset="0"/>
              </a:rPr>
              <a:t>Ausbildung </a:t>
            </a:r>
            <a:r>
              <a:rPr lang="de-DE" sz="1600" b="1" dirty="0" smtClean="0">
                <a:latin typeface="Calibri" pitchFamily="34" charset="0"/>
                <a:cs typeface="Calibri" pitchFamily="34" charset="0"/>
              </a:rPr>
              <a:t>in  Branchen</a:t>
            </a:r>
            <a:r>
              <a:rPr lang="de-DE" sz="1600" b="1" dirty="0">
                <a:latin typeface="Calibri" pitchFamily="34" charset="0"/>
                <a:cs typeface="Calibri" pitchFamily="34" charset="0"/>
              </a:rPr>
              <a:t>, Berufsfeldern </a:t>
            </a:r>
            <a:r>
              <a:rPr lang="de-DE" sz="1600" b="1" dirty="0" smtClean="0">
                <a:latin typeface="Calibri" pitchFamily="34" charset="0"/>
                <a:cs typeface="Calibri" pitchFamily="34" charset="0"/>
              </a:rPr>
              <a:t>und  Regionen:</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Komplexes Ausbildungsmarketing</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Kontinuierliche Begleitung der Ausbildung</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web 2.0-Anwendungen/</a:t>
            </a:r>
            <a:r>
              <a:rPr lang="de-DE" sz="1600" dirty="0" err="1" smtClean="0">
                <a:latin typeface="Calibri" pitchFamily="34" charset="0"/>
                <a:cs typeface="Calibri" pitchFamily="34" charset="0"/>
              </a:rPr>
              <a:t>Social</a:t>
            </a:r>
            <a:r>
              <a:rPr lang="de-DE" sz="1600" dirty="0" smtClean="0">
                <a:latin typeface="Calibri" pitchFamily="34" charset="0"/>
                <a:cs typeface="Calibri" pitchFamily="34" charset="0"/>
              </a:rPr>
              <a:t> </a:t>
            </a:r>
            <a:r>
              <a:rPr lang="de-DE" sz="1600" dirty="0">
                <a:latin typeface="Calibri" pitchFamily="34" charset="0"/>
                <a:cs typeface="Calibri" pitchFamily="34" charset="0"/>
              </a:rPr>
              <a:t>Media zur Aktivierung junger </a:t>
            </a:r>
            <a:r>
              <a:rPr lang="de-DE" sz="1600" dirty="0" smtClean="0">
                <a:latin typeface="Calibri" pitchFamily="34" charset="0"/>
                <a:cs typeface="Calibri" pitchFamily="34" charset="0"/>
              </a:rPr>
              <a:t>Menschen, Herstellung </a:t>
            </a:r>
            <a:r>
              <a:rPr lang="de-DE" sz="1600" dirty="0">
                <a:latin typeface="Calibri" pitchFamily="34" charset="0"/>
                <a:cs typeface="Calibri" pitchFamily="34" charset="0"/>
              </a:rPr>
              <a:t>von Kontakten zu </a:t>
            </a:r>
            <a:r>
              <a:rPr lang="de-DE" sz="1600" dirty="0" smtClean="0">
                <a:latin typeface="Calibri" pitchFamily="34" charset="0"/>
                <a:cs typeface="Calibri" pitchFamily="34" charset="0"/>
              </a:rPr>
              <a:t>Ausbildungsunternehmen </a:t>
            </a:r>
            <a:endParaRPr lang="de-DE" sz="1600" dirty="0">
              <a:latin typeface="Calibri" pitchFamily="34" charset="0"/>
              <a:cs typeface="Calibri" pitchFamily="34" charset="0"/>
            </a:endParaRP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Netzwerkbildung: über 1000 Kooperationspartner entwickeln Innovationspartnerschaften  </a:t>
            </a:r>
            <a:r>
              <a:rPr lang="de-DE" sz="1600" dirty="0">
                <a:latin typeface="Calibri" pitchFamily="34" charset="0"/>
                <a:cs typeface="Calibri" pitchFamily="34" charset="0"/>
              </a:rPr>
              <a:t> </a:t>
            </a:r>
          </a:p>
        </p:txBody>
      </p:sp>
      <p:sp>
        <p:nvSpPr>
          <p:cNvPr id="5" name="Rechteck 4"/>
          <p:cNvSpPr/>
          <p:nvPr/>
        </p:nvSpPr>
        <p:spPr>
          <a:xfrm>
            <a:off x="4391472" y="980728"/>
            <a:ext cx="4752528" cy="4785926"/>
          </a:xfrm>
          <a:prstGeom prst="rect">
            <a:avLst/>
          </a:prstGeom>
          <a:ln>
            <a:noFill/>
          </a:ln>
        </p:spPr>
        <p:txBody>
          <a:bodyPr wrap="square">
            <a:spAutoFit/>
          </a:bodyPr>
          <a:lstStyle/>
          <a:p>
            <a:pPr marL="228600" lvl="0" indent="-228600">
              <a:lnSpc>
                <a:spcPts val="1440"/>
              </a:lnSpc>
              <a:buFont typeface="+mj-lt"/>
              <a:buAutoNum type="arabicPeriod" startAt="3"/>
            </a:pPr>
            <a:r>
              <a:rPr lang="de-DE" sz="1600" b="1" dirty="0" smtClean="0">
                <a:latin typeface="Calibri" pitchFamily="34" charset="0"/>
                <a:cs typeface="Calibri" pitchFamily="34" charset="0"/>
              </a:rPr>
              <a:t>Stärkung </a:t>
            </a:r>
            <a:r>
              <a:rPr lang="de-DE" sz="1600" b="1" dirty="0">
                <a:latin typeface="Calibri" pitchFamily="34" charset="0"/>
                <a:cs typeface="Calibri" pitchFamily="34" charset="0"/>
              </a:rPr>
              <a:t>des </a:t>
            </a:r>
            <a:r>
              <a:rPr lang="de-DE" sz="1600" b="1" dirty="0" smtClean="0">
                <a:latin typeface="Calibri" pitchFamily="34" charset="0"/>
                <a:cs typeface="Calibri" pitchFamily="34" charset="0"/>
              </a:rPr>
              <a:t>betrieblichen Bildungsmanagements:</a:t>
            </a:r>
            <a:endParaRPr lang="de-DE" sz="1600" b="1" dirty="0">
              <a:latin typeface="Calibri" pitchFamily="34" charset="0"/>
              <a:cs typeface="Calibri" pitchFamily="34" charset="0"/>
            </a:endParaRPr>
          </a:p>
          <a:p>
            <a:pPr marL="387450" lvl="1" indent="-171450">
              <a:lnSpc>
                <a:spcPts val="1440"/>
              </a:lnSpc>
              <a:spcBef>
                <a:spcPts val="400"/>
              </a:spcBef>
              <a:buFont typeface="Arial" pitchFamily="34" charset="0"/>
              <a:buChar char="•"/>
            </a:pPr>
            <a:r>
              <a:rPr lang="de-DE" sz="1600" dirty="0">
                <a:latin typeface="Calibri" pitchFamily="34" charset="0"/>
                <a:cs typeface="Calibri" pitchFamily="34" charset="0"/>
              </a:rPr>
              <a:t>Erfassung kompetenzorientierter Bewerber- und </a:t>
            </a:r>
            <a:r>
              <a:rPr lang="de-DE" sz="1600" dirty="0" smtClean="0">
                <a:latin typeface="Calibri" pitchFamily="34" charset="0"/>
                <a:cs typeface="Calibri" pitchFamily="34" charset="0"/>
              </a:rPr>
              <a:t> Stellenprofile </a:t>
            </a:r>
            <a:endParaRPr lang="de-DE" sz="1600" dirty="0">
              <a:latin typeface="Calibri" pitchFamily="34" charset="0"/>
              <a:cs typeface="Calibri" pitchFamily="34" charset="0"/>
            </a:endParaRPr>
          </a:p>
          <a:p>
            <a:pPr marL="387450" lvl="1" indent="-171450">
              <a:lnSpc>
                <a:spcPts val="1440"/>
              </a:lnSpc>
              <a:spcBef>
                <a:spcPts val="400"/>
              </a:spcBef>
              <a:buFont typeface="Arial" pitchFamily="34" charset="0"/>
              <a:buChar char="•"/>
            </a:pPr>
            <a:r>
              <a:rPr lang="de-DE" sz="1600" dirty="0">
                <a:latin typeface="Calibri" pitchFamily="34" charset="0"/>
                <a:cs typeface="Calibri" pitchFamily="34" charset="0"/>
              </a:rPr>
              <a:t>Entwicklung praktikabler und belastbarer </a:t>
            </a:r>
            <a:r>
              <a:rPr lang="de-DE" sz="1600" dirty="0" err="1" smtClean="0">
                <a:latin typeface="Calibri" pitchFamily="34" charset="0"/>
                <a:cs typeface="Calibri" pitchFamily="34" charset="0"/>
              </a:rPr>
              <a:t>Matchingkonzepte</a:t>
            </a:r>
            <a:endParaRPr lang="de-DE" sz="1600" dirty="0" smtClean="0">
              <a:latin typeface="Calibri" pitchFamily="34" charset="0"/>
              <a:cs typeface="Calibri" pitchFamily="34" charset="0"/>
            </a:endParaRP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Neue didaktische Konzepte individualisierten und kooperativen Lernens zur Kompetenzentwicklung</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Sicherung </a:t>
            </a:r>
            <a:r>
              <a:rPr lang="de-DE" sz="1600" dirty="0">
                <a:latin typeface="Calibri" pitchFamily="34" charset="0"/>
                <a:cs typeface="Calibri" pitchFamily="34" charset="0"/>
              </a:rPr>
              <a:t>des Ausbildungserfolges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Verhinderung von Ausbildungsabbrüchen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Ausbau des externen Bildungsmanagements  </a:t>
            </a:r>
          </a:p>
          <a:p>
            <a:pPr marL="387450" lvl="1" indent="-171450">
              <a:lnSpc>
                <a:spcPts val="1440"/>
              </a:lnSpc>
            </a:pPr>
            <a:r>
              <a:rPr lang="de-DE" sz="1600" dirty="0" smtClean="0">
                <a:latin typeface="Calibri" pitchFamily="34" charset="0"/>
                <a:cs typeface="Calibri" pitchFamily="34" charset="0"/>
              </a:rPr>
              <a:t>    </a:t>
            </a:r>
            <a:endParaRPr lang="de-DE" sz="1600" dirty="0">
              <a:latin typeface="Calibri" pitchFamily="34" charset="0"/>
              <a:cs typeface="Calibri" pitchFamily="34" charset="0"/>
            </a:endParaRPr>
          </a:p>
          <a:p>
            <a:pPr marL="228600" lvl="0" indent="-228600">
              <a:lnSpc>
                <a:spcPts val="1440"/>
              </a:lnSpc>
              <a:buFont typeface="+mj-lt"/>
              <a:buAutoNum type="arabicPeriod" startAt="3"/>
            </a:pPr>
            <a:r>
              <a:rPr lang="de-DE" sz="1600" b="1" dirty="0" smtClean="0">
                <a:latin typeface="Calibri" pitchFamily="34" charset="0"/>
                <a:cs typeface="Calibri" pitchFamily="34" charset="0"/>
              </a:rPr>
              <a:t>Qualifizierung </a:t>
            </a:r>
            <a:r>
              <a:rPr lang="de-DE" sz="1600" b="1" dirty="0">
                <a:latin typeface="Calibri" pitchFamily="34" charset="0"/>
                <a:cs typeface="Calibri" pitchFamily="34" charset="0"/>
              </a:rPr>
              <a:t>des </a:t>
            </a:r>
            <a:r>
              <a:rPr lang="de-DE" sz="1600" b="1" dirty="0" smtClean="0">
                <a:latin typeface="Calibri" pitchFamily="34" charset="0"/>
                <a:cs typeface="Calibri" pitchFamily="34" charset="0"/>
              </a:rPr>
              <a:t>Lehr- und Ausbildungspersonals: </a:t>
            </a:r>
          </a:p>
          <a:p>
            <a:pPr marL="387450" lvl="1" indent="-171450">
              <a:lnSpc>
                <a:spcPts val="1440"/>
              </a:lnSpc>
              <a:spcBef>
                <a:spcPts val="400"/>
              </a:spcBef>
              <a:buFont typeface="Arial" pitchFamily="34" charset="0"/>
              <a:buChar char="•"/>
            </a:pPr>
            <a:r>
              <a:rPr lang="de-DE" sz="1600" dirty="0">
                <a:latin typeface="Calibri" pitchFamily="34" charset="0"/>
                <a:cs typeface="Calibri" pitchFamily="34" charset="0"/>
              </a:rPr>
              <a:t>Module für Ausbilderkurse nach </a:t>
            </a:r>
            <a:r>
              <a:rPr lang="de-DE" sz="1600" dirty="0" smtClean="0">
                <a:latin typeface="Calibri" pitchFamily="34" charset="0"/>
                <a:cs typeface="Calibri" pitchFamily="34" charset="0"/>
              </a:rPr>
              <a:t>AEVO zum Umgang </a:t>
            </a:r>
            <a:r>
              <a:rPr lang="de-DE" sz="1600" dirty="0">
                <a:latin typeface="Calibri" pitchFamily="34" charset="0"/>
                <a:cs typeface="Calibri" pitchFamily="34" charset="0"/>
              </a:rPr>
              <a:t>mit heterogenen </a:t>
            </a:r>
            <a:r>
              <a:rPr lang="de-DE" sz="1600" dirty="0" smtClean="0">
                <a:latin typeface="Calibri" pitchFamily="34" charset="0"/>
                <a:cs typeface="Calibri" pitchFamily="34" charset="0"/>
              </a:rPr>
              <a:t>Lerngruppen</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Weiterbildung ausbildender Fachkräfte („Azubi-Tutoren“/ “Azubi-Trainer“) </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Veranstaltungen zum Erfahrungsaustausch unter  Ausbildungsfachkräften</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Meisterschulungen</a:t>
            </a:r>
          </a:p>
          <a:p>
            <a:pPr marL="387450" lvl="1" indent="-171450">
              <a:lnSpc>
                <a:spcPts val="1440"/>
              </a:lnSpc>
              <a:spcBef>
                <a:spcPts val="400"/>
              </a:spcBef>
              <a:buFont typeface="Arial" pitchFamily="34" charset="0"/>
              <a:buChar char="•"/>
            </a:pPr>
            <a:r>
              <a:rPr lang="de-DE" sz="1600" dirty="0" smtClean="0">
                <a:latin typeface="Calibri" pitchFamily="34" charset="0"/>
                <a:cs typeface="Calibri" pitchFamily="34" charset="0"/>
              </a:rPr>
              <a:t>Module in dualen Studiengängen</a:t>
            </a:r>
          </a:p>
          <a:p>
            <a:pPr marL="387450" lvl="1" indent="-171450">
              <a:lnSpc>
                <a:spcPts val="1440"/>
              </a:lnSpc>
              <a:buFont typeface="Arial" pitchFamily="34" charset="0"/>
              <a:buChar char="•"/>
            </a:pPr>
            <a:endParaRPr lang="de-DE" sz="1600" dirty="0" smtClean="0">
              <a:latin typeface="Calibri" pitchFamily="34" charset="0"/>
              <a:cs typeface="Calibri" pitchFamily="34" charset="0"/>
            </a:endParaRPr>
          </a:p>
          <a:p>
            <a:pPr marL="0" lvl="1">
              <a:lnSpc>
                <a:spcPts val="1440"/>
              </a:lnSpc>
            </a:pPr>
            <a:r>
              <a:rPr lang="de-DE" sz="1600" b="1" dirty="0" smtClean="0">
                <a:latin typeface="Calibri" pitchFamily="34" charset="0"/>
                <a:cs typeface="Calibri" pitchFamily="34" charset="0"/>
              </a:rPr>
              <a:t>5.   Transfer- und Verstetigungsstrategien </a:t>
            </a:r>
          </a:p>
          <a:p>
            <a:pPr marL="180975" lvl="1">
              <a:lnSpc>
                <a:spcPts val="1440"/>
              </a:lnSpc>
            </a:pPr>
            <a:r>
              <a:rPr lang="de-DE" sz="1600" dirty="0" smtClean="0">
                <a:latin typeface="Calibri" pitchFamily="34" charset="0"/>
                <a:cs typeface="Calibri" pitchFamily="34" charset="0"/>
              </a:rPr>
              <a:t>  siehe  </a:t>
            </a:r>
            <a:r>
              <a:rPr lang="de-DE" sz="1600" dirty="0" smtClean="0">
                <a:solidFill>
                  <a:srgbClr val="3366FF"/>
                </a:solidFill>
                <a:latin typeface="Calibri" pitchFamily="34" charset="0"/>
                <a:cs typeface="Calibri" pitchFamily="34" charset="0"/>
              </a:rPr>
              <a:t>www.bibb.de/heterogenitaet</a:t>
            </a:r>
            <a:endParaRPr lang="de-DE" sz="1600" dirty="0">
              <a:latin typeface="Calibri" pitchFamily="34" charset="0"/>
              <a:cs typeface="Calibri" pitchFamily="34" charset="0"/>
            </a:endParaRPr>
          </a:p>
        </p:txBody>
      </p:sp>
      <p:sp>
        <p:nvSpPr>
          <p:cNvPr id="10" name="Fußzeilenplatzhalter 9"/>
          <p:cNvSpPr>
            <a:spLocks noGrp="1"/>
          </p:cNvSpPr>
          <p:nvPr>
            <p:ph type="ftr" sz="quarter" idx="10"/>
          </p:nvPr>
        </p:nvSpPr>
        <p:spPr>
          <a:xfrm>
            <a:off x="323528" y="6569968"/>
            <a:ext cx="6336704" cy="288032"/>
          </a:xfrm>
        </p:spPr>
        <p:txBody>
          <a:bodyPr/>
          <a:lstStyle/>
          <a:p>
            <a:pPr>
              <a:defRPr/>
            </a:pPr>
            <a:r>
              <a:rPr lang="de-DE" dirty="0" smtClean="0"/>
              <a:t>Gisela Westhoff, Marion Trimkowski, BIBB, AB 3.3, Qualität / Nachhaltigkeit / Durchlässigkeit, 03./04.12.2012</a:t>
            </a:r>
            <a:endParaRPr lang="de-DE" dirty="0"/>
          </a:p>
        </p:txBody>
      </p:sp>
      <p:sp>
        <p:nvSpPr>
          <p:cNvPr id="12" name="Textfeld 11"/>
          <p:cNvSpPr txBox="1"/>
          <p:nvPr/>
        </p:nvSpPr>
        <p:spPr>
          <a:xfrm>
            <a:off x="1331640" y="116632"/>
            <a:ext cx="7176260" cy="461665"/>
          </a:xfrm>
          <a:prstGeom prst="rect">
            <a:avLst/>
          </a:prstGeom>
          <a:noFill/>
        </p:spPr>
        <p:txBody>
          <a:bodyPr wrap="none" rtlCol="0">
            <a:spAutoFit/>
          </a:bodyPr>
          <a:lstStyle/>
          <a:p>
            <a:r>
              <a:rPr lang="de-DE" sz="2400" b="1" dirty="0" smtClean="0">
                <a:latin typeface="Calibri" pitchFamily="34" charset="0"/>
              </a:rPr>
              <a:t>Konzepte, Verfahren und Instrumente </a:t>
            </a:r>
            <a:r>
              <a:rPr lang="de-DE" sz="2400" dirty="0" smtClean="0">
                <a:latin typeface="Calibri" pitchFamily="34" charset="0"/>
              </a:rPr>
              <a:t>– aktueller Stand</a:t>
            </a:r>
            <a:endParaRPr lang="de-DE" sz="2400" dirty="0">
              <a:latin typeface="Calibri" pitchFamily="34" charset="0"/>
            </a:endParaRPr>
          </a:p>
        </p:txBody>
      </p:sp>
    </p:spTree>
    <p:extLst>
      <p:ext uri="{BB962C8B-B14F-4D97-AF65-F5344CB8AC3E}">
        <p14:creationId xmlns:p14="http://schemas.microsoft.com/office/powerpoint/2010/main" val="282630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bwMode="auto">
          <a:xfrm>
            <a:off x="500034" y="785794"/>
            <a:ext cx="8479407" cy="5870478"/>
          </a:xfrm>
          <a:ln>
            <a:miter lim="800000"/>
            <a:headEnd/>
            <a:tailEnd/>
          </a:ln>
        </p:spPr>
        <p:txBody>
          <a:bodyPr vert="horz" wrap="square" lIns="91440" tIns="45720" rIns="91440" bIns="45720" numCol="1" anchor="t" anchorCtr="0" compatLnSpc="1">
            <a:prstTxWarp prst="textNoShape">
              <a:avLst/>
            </a:prstTxWarp>
          </a:bodyPr>
          <a:lstStyle/>
          <a:p>
            <a:pPr marL="361950" indent="-361950">
              <a:lnSpc>
                <a:spcPct val="80000"/>
              </a:lnSpc>
              <a:spcBef>
                <a:spcPts val="0"/>
              </a:spcBef>
              <a:defRPr/>
            </a:pPr>
            <a:r>
              <a:rPr lang="de-DE" sz="1750" dirty="0" smtClean="0">
                <a:latin typeface="Calibri" pitchFamily="34" charset="0"/>
              </a:rPr>
              <a:t>Online-Auftritt(e): </a:t>
            </a:r>
          </a:p>
          <a:p>
            <a:pPr marL="762000" lvl="1" indent="-361950">
              <a:lnSpc>
                <a:spcPct val="80000"/>
              </a:lnSpc>
              <a:spcBef>
                <a:spcPts val="0"/>
              </a:spcBef>
              <a:buFont typeface="Wingdings" pitchFamily="2" charset="2"/>
              <a:buChar char="Ø"/>
              <a:defRPr/>
            </a:pPr>
            <a:r>
              <a:rPr lang="de-DE" sz="1400" dirty="0" smtClean="0">
                <a:latin typeface="Calibri" pitchFamily="34" charset="0"/>
                <a:hlinkClick r:id="rId2"/>
              </a:rPr>
              <a:t>www.bibb.de </a:t>
            </a:r>
          </a:p>
          <a:p>
            <a:pPr marL="762000" lvl="1" indent="-361950">
              <a:lnSpc>
                <a:spcPct val="80000"/>
              </a:lnSpc>
              <a:spcBef>
                <a:spcPts val="0"/>
              </a:spcBef>
              <a:buFont typeface="Wingdings" pitchFamily="2" charset="2"/>
              <a:buChar char="Ø"/>
              <a:defRPr/>
            </a:pPr>
            <a:r>
              <a:rPr lang="de-DE" sz="1400" dirty="0" err="1" smtClean="0">
                <a:latin typeface="Calibri" pitchFamily="34" charset="0"/>
                <a:hlinkClick r:id="rId2"/>
              </a:rPr>
              <a:t>heterogenität</a:t>
            </a:r>
            <a:r>
              <a:rPr lang="de-DE" sz="1400" dirty="0" smtClean="0">
                <a:latin typeface="Calibri" pitchFamily="34" charset="0"/>
                <a:hlinkClick r:id="rId2"/>
              </a:rPr>
              <a:t> foraus.de</a:t>
            </a:r>
            <a:r>
              <a:rPr lang="de-DE" sz="1400" dirty="0" smtClean="0">
                <a:latin typeface="Calibri" pitchFamily="34" charset="0"/>
              </a:rPr>
              <a:t> </a:t>
            </a:r>
          </a:p>
          <a:p>
            <a:pPr marL="762000" lvl="1" indent="-361950">
              <a:lnSpc>
                <a:spcPct val="80000"/>
              </a:lnSpc>
              <a:spcBef>
                <a:spcPts val="0"/>
              </a:spcBef>
              <a:buFont typeface="Wingdings" pitchFamily="2" charset="2"/>
              <a:buChar char="Ø"/>
              <a:defRPr/>
            </a:pPr>
            <a:r>
              <a:rPr lang="de-DE" sz="1400" dirty="0" smtClean="0">
                <a:latin typeface="Calibri" pitchFamily="34" charset="0"/>
              </a:rPr>
              <a:t>Websites der Modellversuche</a:t>
            </a:r>
          </a:p>
          <a:p>
            <a:pPr marL="762000" lvl="1" indent="-361950">
              <a:lnSpc>
                <a:spcPct val="80000"/>
              </a:lnSpc>
              <a:spcBef>
                <a:spcPts val="0"/>
              </a:spcBef>
              <a:buFont typeface="Wingdings" pitchFamily="2" charset="2"/>
              <a:buChar char="Ø"/>
              <a:defRPr/>
            </a:pPr>
            <a:r>
              <a:rPr lang="de-DE" sz="1400" dirty="0" smtClean="0">
                <a:latin typeface="Calibri" pitchFamily="34" charset="0"/>
              </a:rPr>
              <a:t>Links auf Websites anderer Projekte/Institutionen</a:t>
            </a:r>
          </a:p>
          <a:p>
            <a:pPr marL="361950" indent="-361950">
              <a:lnSpc>
                <a:spcPct val="80000"/>
              </a:lnSpc>
              <a:spcBef>
                <a:spcPts val="0"/>
              </a:spcBef>
              <a:defRPr/>
            </a:pPr>
            <a:endParaRPr lang="de-DE" sz="1750" dirty="0" smtClean="0">
              <a:latin typeface="Calibri" pitchFamily="34" charset="0"/>
            </a:endParaRPr>
          </a:p>
          <a:p>
            <a:pPr marL="361950" indent="-361950">
              <a:lnSpc>
                <a:spcPct val="80000"/>
              </a:lnSpc>
              <a:spcBef>
                <a:spcPts val="0"/>
              </a:spcBef>
              <a:defRPr/>
            </a:pPr>
            <a:r>
              <a:rPr lang="de-DE" sz="1750" dirty="0" smtClean="0">
                <a:latin typeface="Calibri" pitchFamily="34" charset="0"/>
              </a:rPr>
              <a:t>Infobriefe/Programmflyer/Infoblätter</a:t>
            </a:r>
          </a:p>
          <a:p>
            <a:pPr marL="361950" indent="-361950">
              <a:lnSpc>
                <a:spcPct val="80000"/>
              </a:lnSpc>
              <a:spcBef>
                <a:spcPts val="0"/>
              </a:spcBef>
              <a:defRPr/>
            </a:pPr>
            <a:endParaRPr lang="de-DE" sz="1750" dirty="0" smtClean="0">
              <a:latin typeface="Calibri" pitchFamily="34" charset="0"/>
            </a:endParaRPr>
          </a:p>
          <a:p>
            <a:pPr marL="361950" indent="-361950">
              <a:lnSpc>
                <a:spcPct val="80000"/>
              </a:lnSpc>
              <a:spcBef>
                <a:spcPts val="0"/>
              </a:spcBef>
              <a:defRPr/>
            </a:pPr>
            <a:r>
              <a:rPr lang="de-DE" sz="1750" dirty="0" smtClean="0">
                <a:latin typeface="Calibri" pitchFamily="34" charset="0"/>
              </a:rPr>
              <a:t>Handlungskonzept der wissenschaftlichen Begleitung</a:t>
            </a:r>
          </a:p>
          <a:p>
            <a:pPr marL="361950" indent="-361950">
              <a:lnSpc>
                <a:spcPct val="80000"/>
              </a:lnSpc>
              <a:spcBef>
                <a:spcPts val="0"/>
              </a:spcBef>
              <a:defRPr/>
            </a:pPr>
            <a:endParaRPr lang="de-DE" sz="1750" dirty="0" smtClean="0">
              <a:latin typeface="Calibri" pitchFamily="34" charset="0"/>
            </a:endParaRPr>
          </a:p>
          <a:p>
            <a:pPr marL="361950" indent="-361950">
              <a:lnSpc>
                <a:spcPct val="80000"/>
              </a:lnSpc>
              <a:spcBef>
                <a:spcPts val="0"/>
              </a:spcBef>
              <a:defRPr/>
            </a:pPr>
            <a:r>
              <a:rPr lang="de-DE" sz="1750" dirty="0" smtClean="0">
                <a:latin typeface="Calibri" pitchFamily="34" charset="0"/>
              </a:rPr>
              <a:t>Veranstaltungen des Förderschwerpunktes und der MV</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Regionalkonferenzen</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Steuerkreise</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Arbeitsforen</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Netzwerktreffen</a:t>
            </a:r>
          </a:p>
          <a:p>
            <a:pPr marL="762000" lvl="1" indent="-361950">
              <a:lnSpc>
                <a:spcPct val="80000"/>
              </a:lnSpc>
              <a:spcBef>
                <a:spcPts val="0"/>
              </a:spcBef>
              <a:buFont typeface="Wingdings" pitchFamily="2" charset="2"/>
              <a:buChar char="Ø"/>
              <a:defRPr/>
            </a:pPr>
            <a:endParaRPr lang="de-DE" sz="1400" dirty="0" smtClean="0">
              <a:latin typeface="Calibri" pitchFamily="34" charset="0"/>
              <a:cs typeface="Calibri" pitchFamily="34" charset="0"/>
            </a:endParaRPr>
          </a:p>
          <a:p>
            <a:pPr marL="361950" lvl="1" indent="-361950">
              <a:lnSpc>
                <a:spcPct val="80000"/>
              </a:lnSpc>
              <a:spcBef>
                <a:spcPts val="0"/>
              </a:spcBef>
              <a:buFont typeface="Arial" pitchFamily="34" charset="0"/>
              <a:buChar char="•"/>
              <a:defRPr/>
            </a:pPr>
            <a:r>
              <a:rPr lang="de-DE" sz="1750" dirty="0" smtClean="0">
                <a:latin typeface="Calibri" pitchFamily="34" charset="0"/>
                <a:cs typeface="Calibri" pitchFamily="34" charset="0"/>
              </a:rPr>
              <a:t>Veröffentlichungen</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Artikel in den regionalen und überregionalen Printmedien</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Fachartikel</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Buchveröffentlichungen</a:t>
            </a:r>
          </a:p>
          <a:p>
            <a:pPr marL="762000" lvl="1" indent="-361950">
              <a:lnSpc>
                <a:spcPct val="80000"/>
              </a:lnSpc>
              <a:spcBef>
                <a:spcPts val="0"/>
              </a:spcBef>
              <a:buFont typeface="Wingdings" pitchFamily="2" charset="2"/>
              <a:buChar char="Ø"/>
              <a:defRPr/>
            </a:pPr>
            <a:r>
              <a:rPr lang="de-DE" sz="1400" dirty="0" smtClean="0">
                <a:latin typeface="Calibri" pitchFamily="34" charset="0"/>
                <a:cs typeface="Calibri" pitchFamily="34" charset="0"/>
              </a:rPr>
              <a:t>Referierte Beiträge</a:t>
            </a:r>
          </a:p>
          <a:p>
            <a:pPr marL="762000" lvl="1" indent="-361950">
              <a:lnSpc>
                <a:spcPct val="80000"/>
              </a:lnSpc>
              <a:spcBef>
                <a:spcPts val="0"/>
              </a:spcBef>
              <a:buFont typeface="Wingdings" pitchFamily="2" charset="2"/>
              <a:buChar char="Ø"/>
              <a:defRPr/>
            </a:pPr>
            <a:endParaRPr lang="de-DE" sz="1400" dirty="0" smtClean="0">
              <a:latin typeface="Calibri" pitchFamily="34" charset="0"/>
              <a:cs typeface="Calibri" pitchFamily="34" charset="0"/>
            </a:endParaRPr>
          </a:p>
          <a:p>
            <a:pPr marL="361950" lvl="2" indent="-361950">
              <a:lnSpc>
                <a:spcPct val="80000"/>
              </a:lnSpc>
              <a:spcBef>
                <a:spcPts val="0"/>
              </a:spcBef>
              <a:buFont typeface="Arial" pitchFamily="34" charset="0"/>
              <a:buChar char="•"/>
              <a:defRPr/>
            </a:pPr>
            <a:r>
              <a:rPr lang="de-DE" sz="1750" dirty="0" smtClean="0">
                <a:latin typeface="Calibri" pitchFamily="34" charset="0"/>
              </a:rPr>
              <a:t>Informationsaustausch / Zusammenarbeit mit Akteuren aus Politik, Praxis und Forschung</a:t>
            </a:r>
          </a:p>
          <a:p>
            <a:pPr marL="361950" lvl="2" indent="-361950">
              <a:lnSpc>
                <a:spcPct val="80000"/>
              </a:lnSpc>
              <a:spcBef>
                <a:spcPts val="0"/>
              </a:spcBef>
              <a:buFont typeface="Arial" pitchFamily="34" charset="0"/>
              <a:buChar char="•"/>
              <a:defRPr/>
            </a:pPr>
            <a:endParaRPr lang="de-DE" sz="1750" dirty="0" smtClean="0">
              <a:latin typeface="Calibri" pitchFamily="34" charset="0"/>
            </a:endParaRPr>
          </a:p>
          <a:p>
            <a:pPr marL="361950" lvl="2" indent="-361950">
              <a:lnSpc>
                <a:spcPct val="80000"/>
              </a:lnSpc>
              <a:spcBef>
                <a:spcPts val="0"/>
              </a:spcBef>
              <a:buFont typeface="Arial" pitchFamily="34" charset="0"/>
              <a:buChar char="•"/>
              <a:defRPr/>
            </a:pPr>
            <a:r>
              <a:rPr lang="de-DE" sz="1750" dirty="0" smtClean="0">
                <a:latin typeface="Calibri" pitchFamily="34" charset="0"/>
              </a:rPr>
              <a:t>Ausbau der Kooperations- / Innovationspartnerschaften</a:t>
            </a:r>
          </a:p>
          <a:p>
            <a:pPr marL="0" lvl="1" indent="0">
              <a:lnSpc>
                <a:spcPct val="80000"/>
              </a:lnSpc>
              <a:buNone/>
              <a:defRPr/>
            </a:pPr>
            <a:endParaRPr lang="de-DE" sz="1400" dirty="0">
              <a:latin typeface="Calibri" pitchFamily="34" charset="0"/>
              <a:cs typeface="Calibri" pitchFamily="34" charset="0"/>
            </a:endParaRPr>
          </a:p>
          <a:p>
            <a:pPr marL="361950" indent="-361950">
              <a:lnSpc>
                <a:spcPct val="80000"/>
              </a:lnSpc>
              <a:defRPr/>
            </a:pPr>
            <a:endParaRPr lang="de-DE" sz="1800" b="1" dirty="0" smtClean="0">
              <a:latin typeface="Calibri" pitchFamily="34" charset="0"/>
              <a:cs typeface="Calibri" pitchFamily="34" charset="0"/>
            </a:endParaRPr>
          </a:p>
          <a:p>
            <a:pPr marL="0" indent="0">
              <a:lnSpc>
                <a:spcPct val="80000"/>
              </a:lnSpc>
              <a:buFontTx/>
              <a:buNone/>
              <a:defRPr/>
            </a:pPr>
            <a:endParaRPr lang="de-DE" sz="18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5" name="Textfeld 4"/>
          <p:cNvSpPr txBox="1"/>
          <p:nvPr/>
        </p:nvSpPr>
        <p:spPr>
          <a:xfrm>
            <a:off x="1979712" y="188640"/>
            <a:ext cx="5042662" cy="400110"/>
          </a:xfrm>
          <a:prstGeom prst="rect">
            <a:avLst/>
          </a:prstGeom>
          <a:noFill/>
        </p:spPr>
        <p:txBody>
          <a:bodyPr wrap="none" rtlCol="0">
            <a:spAutoFit/>
          </a:bodyPr>
          <a:lstStyle/>
          <a:p>
            <a:r>
              <a:rPr lang="de-DE" sz="2000" b="1" dirty="0" smtClean="0">
                <a:latin typeface="Calibri" pitchFamily="34" charset="0"/>
              </a:rPr>
              <a:t>Öffentlichkeitsarbeit: ausgewählte Ergebnisse</a:t>
            </a:r>
            <a:endParaRPr lang="de-DE" sz="2000" b="1" dirty="0">
              <a:latin typeface="Calibri" pitchFamily="34" charset="0"/>
            </a:endParaRPr>
          </a:p>
        </p:txBody>
      </p:sp>
      <p:sp>
        <p:nvSpPr>
          <p:cNvPr id="6" name="Fußzeilenplatzhalter 5"/>
          <p:cNvSpPr>
            <a:spLocks noGrp="1"/>
          </p:cNvSpPr>
          <p:nvPr>
            <p:ph type="ftr" sz="quarter" idx="10"/>
          </p:nvPr>
        </p:nvSpPr>
        <p:spPr>
          <a:xfrm>
            <a:off x="251520"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67544" y="6525344"/>
            <a:ext cx="6192837" cy="228600"/>
          </a:xfrm>
        </p:spPr>
        <p:txBody>
          <a:bodyPr/>
          <a:lstStyle/>
          <a:p>
            <a:pPr>
              <a:defRPr/>
            </a:pPr>
            <a:r>
              <a:rPr lang="de-DE" dirty="0" smtClean="0"/>
              <a:t>Gisela Westhoff, Marion Trimkowski, BIBB, AB 3.3, Qualität / Nachhaltigkeit / Durchlässigkeit, 03./04.12.2012</a:t>
            </a:r>
            <a:endParaRPr lang="de-DE" dirty="0"/>
          </a:p>
        </p:txBody>
      </p:sp>
      <p:sp>
        <p:nvSpPr>
          <p:cNvPr id="4" name="Rectangle 3"/>
          <p:cNvSpPr>
            <a:spLocks noGrp="1" noChangeArrowheads="1"/>
          </p:cNvSpPr>
          <p:nvPr>
            <p:ph idx="1"/>
          </p:nvPr>
        </p:nvSpPr>
        <p:spPr bwMode="auto">
          <a:xfrm>
            <a:off x="539552" y="1700808"/>
            <a:ext cx="8147248" cy="4713387"/>
          </a:xfrm>
          <a:ln>
            <a:miter lim="800000"/>
            <a:headEnd/>
            <a:tailEnd/>
          </a:ln>
        </p:spPr>
        <p:txBody>
          <a:bodyPr vert="horz" wrap="square" lIns="91440" tIns="45720" rIns="91440" bIns="45720" numCol="1" anchor="t" anchorCtr="0" compatLnSpc="1">
            <a:prstTxWarp prst="textNoShape">
              <a:avLst/>
            </a:prstTxWarp>
          </a:bodyPr>
          <a:lstStyle/>
          <a:p>
            <a:pPr>
              <a:buNone/>
            </a:pPr>
            <a:endParaRPr lang="de-DE" sz="1600" b="1" dirty="0" smtClean="0"/>
          </a:p>
          <a:p>
            <a:pPr>
              <a:spcBef>
                <a:spcPts val="0"/>
              </a:spcBef>
            </a:pPr>
            <a:r>
              <a:rPr lang="de-DE" sz="2000" dirty="0" smtClean="0">
                <a:latin typeface="Calibri" pitchFamily="34" charset="0"/>
              </a:rPr>
              <a:t>Integration und Weiterentwicklung vorhandener Förderinstrumente</a:t>
            </a:r>
          </a:p>
          <a:p>
            <a:pPr marL="0" indent="0">
              <a:spcBef>
                <a:spcPts val="0"/>
              </a:spcBef>
              <a:buNone/>
            </a:pPr>
            <a:endParaRPr lang="de-DE" sz="2000" dirty="0" smtClean="0">
              <a:latin typeface="Calibri" pitchFamily="34" charset="0"/>
            </a:endParaRPr>
          </a:p>
          <a:p>
            <a:pPr>
              <a:spcBef>
                <a:spcPts val="0"/>
              </a:spcBef>
            </a:pPr>
            <a:r>
              <a:rPr lang="de-DE" sz="2000" dirty="0" smtClean="0">
                <a:latin typeface="Calibri" pitchFamily="34" charset="0"/>
              </a:rPr>
              <a:t>Verzahnung der Bildungsbereiche</a:t>
            </a:r>
          </a:p>
          <a:p>
            <a:pPr marL="0" indent="0">
              <a:spcBef>
                <a:spcPts val="0"/>
              </a:spcBef>
              <a:buNone/>
            </a:pPr>
            <a:endParaRPr lang="de-DE" sz="2000" dirty="0" smtClean="0">
              <a:latin typeface="Calibri" pitchFamily="34" charset="0"/>
            </a:endParaRPr>
          </a:p>
          <a:p>
            <a:pPr>
              <a:spcBef>
                <a:spcPts val="0"/>
              </a:spcBef>
            </a:pPr>
            <a:r>
              <a:rPr lang="de-DE" sz="2000" dirty="0" smtClean="0">
                <a:latin typeface="Calibri" pitchFamily="34" charset="0"/>
              </a:rPr>
              <a:t>Marktgängige Angebote von Bildungsdienstleistern</a:t>
            </a:r>
          </a:p>
          <a:p>
            <a:pPr marL="0" indent="0">
              <a:spcBef>
                <a:spcPts val="0"/>
              </a:spcBef>
              <a:buNone/>
            </a:pPr>
            <a:endParaRPr lang="de-DE" sz="2000" dirty="0" smtClean="0">
              <a:latin typeface="Calibri" pitchFamily="34" charset="0"/>
            </a:endParaRPr>
          </a:p>
          <a:p>
            <a:pPr>
              <a:spcBef>
                <a:spcPts val="0"/>
              </a:spcBef>
            </a:pPr>
            <a:r>
              <a:rPr lang="de-DE" sz="2000" dirty="0" smtClean="0">
                <a:latin typeface="Calibri" pitchFamily="34" charset="0"/>
              </a:rPr>
              <a:t>Attraktivität einer dualen Ausbildung</a:t>
            </a:r>
          </a:p>
          <a:p>
            <a:pPr marL="0" indent="0">
              <a:spcBef>
                <a:spcPts val="0"/>
              </a:spcBef>
              <a:buNone/>
            </a:pPr>
            <a:endParaRPr lang="de-DE" sz="2000" dirty="0" smtClean="0">
              <a:latin typeface="Calibri" pitchFamily="34" charset="0"/>
            </a:endParaRPr>
          </a:p>
          <a:p>
            <a:pPr>
              <a:spcBef>
                <a:spcPts val="0"/>
              </a:spcBef>
            </a:pPr>
            <a:r>
              <a:rPr lang="de-DE" sz="2000" dirty="0" smtClean="0">
                <a:latin typeface="Calibri" pitchFamily="34" charset="0"/>
              </a:rPr>
              <a:t>Handreichungen für Akteure des (Aus-)Bildungssystems</a:t>
            </a:r>
          </a:p>
          <a:p>
            <a:pPr marL="0" indent="0">
              <a:spcBef>
                <a:spcPts val="0"/>
              </a:spcBef>
              <a:buNone/>
            </a:pPr>
            <a:endParaRPr lang="de-DE" sz="2000" dirty="0" smtClean="0">
              <a:latin typeface="Calibri" pitchFamily="34" charset="0"/>
            </a:endParaRPr>
          </a:p>
          <a:p>
            <a:pPr>
              <a:spcBef>
                <a:spcPts val="0"/>
              </a:spcBef>
            </a:pPr>
            <a:r>
              <a:rPr lang="de-DE" sz="2000" dirty="0" smtClean="0">
                <a:latin typeface="Calibri" pitchFamily="34" charset="0"/>
              </a:rPr>
              <a:t>Öffentlichkeitsarbeit </a:t>
            </a:r>
            <a:endParaRPr lang="de-DE" sz="2000" dirty="0">
              <a:latin typeface="Calibri" pitchFamily="34" charset="0"/>
              <a:cs typeface="Calibri" pitchFamily="34" charset="0"/>
            </a:endParaRPr>
          </a:p>
          <a:p>
            <a:pPr marL="361950" indent="-361950">
              <a:lnSpc>
                <a:spcPct val="80000"/>
              </a:lnSpc>
              <a:defRPr/>
            </a:pPr>
            <a:endParaRPr lang="de-DE" sz="2000" b="1" dirty="0" smtClean="0">
              <a:latin typeface="Calibri" pitchFamily="34" charset="0"/>
              <a:cs typeface="Calibri" pitchFamily="34" charset="0"/>
            </a:endParaRPr>
          </a:p>
          <a:p>
            <a:pPr marL="0" indent="0">
              <a:lnSpc>
                <a:spcPct val="80000"/>
              </a:lnSpc>
              <a:buFontTx/>
              <a:buNone/>
              <a:defRPr/>
            </a:pPr>
            <a:endParaRPr lang="de-DE" sz="2000" b="1" dirty="0" smtClean="0">
              <a:latin typeface="Calibri" pitchFamily="34" charset="0"/>
              <a:cs typeface="Calibri" pitchFamily="34" charset="0"/>
            </a:endParaRPr>
          </a:p>
          <a:p>
            <a:pPr>
              <a:lnSpc>
                <a:spcPct val="80000"/>
              </a:lnSpc>
              <a:buFontTx/>
              <a:buNone/>
              <a:defRPr/>
            </a:pPr>
            <a:endParaRPr lang="de-DE" sz="1800" b="1" dirty="0" smtClean="0">
              <a:latin typeface="Calibri" pitchFamily="34" charset="0"/>
              <a:cs typeface="Calibri" pitchFamily="34" charset="0"/>
            </a:endParaRPr>
          </a:p>
        </p:txBody>
      </p:sp>
      <p:sp>
        <p:nvSpPr>
          <p:cNvPr id="6" name="Textfeld 5"/>
          <p:cNvSpPr txBox="1"/>
          <p:nvPr/>
        </p:nvSpPr>
        <p:spPr>
          <a:xfrm>
            <a:off x="539552" y="116632"/>
            <a:ext cx="8352928" cy="784830"/>
          </a:xfrm>
          <a:prstGeom prst="rect">
            <a:avLst/>
          </a:prstGeom>
          <a:noFill/>
        </p:spPr>
        <p:txBody>
          <a:bodyPr wrap="square" rtlCol="0">
            <a:spAutoFit/>
          </a:bodyPr>
          <a:lstStyle/>
          <a:p>
            <a:r>
              <a:rPr lang="de-DE" sz="1800" b="1" dirty="0" smtClean="0">
                <a:latin typeface="Calibri" pitchFamily="34" charset="0"/>
              </a:rPr>
              <a:t>Verstetigung und Transfer durch Kooperation, Vernetzung und  Reflexion der Übertragbarkeit der erreichten Ergebnisse</a:t>
            </a:r>
          </a:p>
          <a:p>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9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1168</Words>
  <Application>Microsoft Office PowerPoint</Application>
  <PresentationFormat>Bildschirmpräsentation (4:3)</PresentationFormat>
  <Paragraphs>187</Paragraphs>
  <Slides>13</Slides>
  <Notes>3</Notes>
  <HiddenSlides>0</HiddenSlides>
  <MMClips>0</MMClips>
  <ScaleCrop>false</ScaleCrop>
  <HeadingPairs>
    <vt:vector size="4" baseType="variant">
      <vt:variant>
        <vt:lpstr>Design</vt:lpstr>
      </vt:variant>
      <vt:variant>
        <vt:i4>4</vt:i4>
      </vt:variant>
      <vt:variant>
        <vt:lpstr>Folientitel</vt:lpstr>
      </vt:variant>
      <vt:variant>
        <vt:i4>13</vt:i4>
      </vt:variant>
    </vt:vector>
  </HeadingPairs>
  <TitlesOfParts>
    <vt:vector size="17" baseType="lpstr">
      <vt:lpstr>Standarddesign</vt:lpstr>
      <vt:lpstr>2_Benutzerdefiniertes Design</vt:lpstr>
      <vt:lpstr>1_Benutzerdefiniertes 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Moneke</dc:creator>
  <cp:lastModifiedBy>Trimkowski, Marion</cp:lastModifiedBy>
  <cp:revision>549</cp:revision>
  <cp:lastPrinted>2002-08-26T08:06:16Z</cp:lastPrinted>
  <dcterms:created xsi:type="dcterms:W3CDTF">2002-09-25T13:00:16Z</dcterms:created>
  <dcterms:modified xsi:type="dcterms:W3CDTF">2013-02-13T11:16:35Z</dcterms:modified>
</cp:coreProperties>
</file>