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3973" autoAdjust="0"/>
  </p:normalViewPr>
  <p:slideViewPr>
    <p:cSldViewPr snapToGrid="0" showGuides="1">
      <p:cViewPr varScale="1">
        <p:scale>
          <a:sx n="50" d="100"/>
          <a:sy n="50" d="100"/>
        </p:scale>
        <p:origin x="11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pPr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Dynamik des Berufsbildungssystem erläutern anhand BBiG-Novellen, zuletzt 2020: Prinzip der Gleichwertigkeit von beruflicher und akademischer Bildung kodifiziert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46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Durchschnitt 20,0 Jahre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I: Die Duale Berufsausbildung wird im Wesentlichen von denjenigen gestaltet, die unmittelbar betroffen sind und die den Bedarf am Arbeitsmarkt am besten kennen.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II: Alle Entscheidungen zur Berufsausbildung werden im Konsensprinzip getroffen.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III: 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 verabschiedet das Berufsbildungsgesetz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légilateur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BMBF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Zuständigkeiten für Ausbildungsordnungen: Fachministerium (z.B. BMWK) mit Bildungsministerium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Office central du gouvernement fédéral pour la coopération internationale dans le domaine de la formation professionnelle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auprès du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6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bf.de/bmbf/shareddocs/kurzmeldungen/de/2024/05/240508-berufsbildungsbericht-24.html" TargetMode="External"/><Relationship Id="rId7" Type="http://schemas.openxmlformats.org/officeDocument/2006/relationships/hyperlink" Target="mailto:govet@govet.international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" TargetMode="External"/><Relationship Id="rId5" Type="http://schemas.openxmlformats.org/officeDocument/2006/relationships/hyperlink" Target="https://www.bmbf.de/" TargetMode="External"/><Relationship Id="rId4" Type="http://schemas.openxmlformats.org/officeDocument/2006/relationships/hyperlink" Target="https://www.govet.international/languages/fr/index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270097" cy="689389"/>
          </a:xfrm>
        </p:spPr>
        <p:txBody>
          <a:bodyPr/>
          <a:lstStyle/>
          <a:p>
            <a:r>
              <a:rPr lang="fr-FR" sz="2000">
                <a:solidFill>
                  <a:srgbClr val="FFFFFF"/>
                </a:solidFill>
                <a:ea typeface="Calibri"/>
                <a:cs typeface="Calibri"/>
              </a:rPr>
              <a:t>La formation professionnelle en alternance en Allemagne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BMBF, 25. Sept.2023</a:t>
            </a:r>
          </a:p>
          <a:p>
            <a:r>
              <a:rPr lang="de-DE" dirty="0"/>
              <a:t>Dr. Ralf Hermann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l’État, garant du cadre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définit les </a:t>
            </a:r>
            <a:r>
              <a:rPr lang="de-DE" u="sng" dirty="0"/>
              <a:t>règlements de formation </a:t>
            </a:r>
            <a:r>
              <a:rPr lang="de-DE" dirty="0"/>
              <a:t>avec les partenaires sociaux (formation en entreprise)</a:t>
            </a:r>
          </a:p>
          <a:p>
            <a:pPr lvl="1"/>
            <a:r>
              <a:rPr lang="de-DE" dirty="0"/>
              <a:t>définit la formation dans les écoles professionnelles : </a:t>
            </a:r>
            <a:r>
              <a:rPr lang="de-DE" u="sng" dirty="0"/>
              <a:t>cursus d’enseignement</a:t>
            </a:r>
          </a:p>
          <a:p>
            <a:pPr lvl="1"/>
            <a:r>
              <a:rPr lang="de-DE" dirty="0"/>
              <a:t>finance, organise et contrôle le système d’enseignement professionnel public</a:t>
            </a:r>
          </a:p>
          <a:p>
            <a:pPr lvl="1"/>
            <a:r>
              <a:rPr lang="de-DE" dirty="0"/>
              <a:t>met en œuvre la recherche sur la formation professionnelle (BIBB)</a:t>
            </a:r>
          </a:p>
          <a:p>
            <a:pPr lvl="1"/>
            <a:r>
              <a:rPr lang="de-DE" dirty="0"/>
              <a:t>apporte son soutien lors de la la recherche d’une place de formation (jeunes, personnes au chômage, personnes défavorisées)</a:t>
            </a:r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définissent la mise en œuvre de la formation professionnelle en alternance dans les entreprises et les écoles professionnelles</a:t>
            </a:r>
          </a:p>
          <a:p>
            <a:pPr lvl="1"/>
            <a:r>
              <a:rPr lang="de-DE" dirty="0"/>
              <a:t>assurent le contrôle de qualité et le soutien de la formation professionnelle en alternance</a:t>
            </a:r>
          </a:p>
          <a:p>
            <a:pPr lvl="1"/>
            <a:r>
              <a:rPr lang="de-DE" dirty="0"/>
              <a:t>sont valides et obligatoires au niveau fédéral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l’élaboration des normes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Les employeuses et employeurs </a:t>
            </a:r>
            <a:r>
              <a:rPr lang="de-DE" dirty="0"/>
              <a:t>identifient de nouveaux domaines de compétences et de nouvelles qualifications, dans l’entreprise </a:t>
            </a:r>
          </a:p>
          <a:p>
            <a:pPr lvl="1"/>
            <a:r>
              <a:rPr lang="de-DE" b="1" dirty="0"/>
              <a:t>2. Les partenaires sociaux et l’État </a:t>
            </a:r>
            <a:r>
              <a:rPr lang="de-DE" dirty="0"/>
              <a:t>définissent ensemble et promulguent les nouvelles normes de formation en entreprise, sous l’égide du BIBB </a:t>
            </a:r>
          </a:p>
          <a:p>
            <a:pPr lvl="1"/>
            <a:r>
              <a:rPr lang="de-DE" b="1" dirty="0"/>
              <a:t>3. L’État </a:t>
            </a:r>
            <a:r>
              <a:rPr lang="de-DE" dirty="0"/>
              <a:t>modifie les cursus d’enseignement sur la base des nouveaux règlements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normes promulguées sont intégrées aux règlements de formation (entreprises) et aux cursus d’enseignement (école professionnelle).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2"/>
            <a:ext cx="11053762" cy="4751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Le cadre : les normes et le règlement de formation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objectif</a:t>
            </a:r>
            <a:r>
              <a:rPr lang="de-DE" dirty="0"/>
              <a:t> commun: le </a:t>
            </a:r>
            <a:r>
              <a:rPr lang="de-DE" b="1" dirty="0" err="1"/>
              <a:t>principe</a:t>
            </a:r>
            <a:r>
              <a:rPr lang="de-DE" b="1" dirty="0"/>
              <a:t> de </a:t>
            </a:r>
            <a:r>
              <a:rPr lang="de-DE" b="1" dirty="0" err="1"/>
              <a:t>profession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Les normes de formation pour la </a:t>
            </a:r>
            <a:r>
              <a:rPr lang="de-DE" u="sng" dirty="0"/>
              <a:t>formation professionnelle</a:t>
            </a:r>
            <a:r>
              <a:rPr lang="de-DE" dirty="0"/>
              <a:t> sont ancrées dans le </a:t>
            </a:r>
            <a:r>
              <a:rPr lang="de-DE" u="sng" dirty="0"/>
              <a:t>règlement de formation</a:t>
            </a:r>
            <a:r>
              <a:rPr lang="de-DE" dirty="0"/>
              <a:t> 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titre professionnel </a:t>
            </a:r>
          </a:p>
          <a:p>
            <a:pPr lvl="1"/>
            <a:r>
              <a:rPr lang="de-DE" dirty="0"/>
              <a:t>profil professionnel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durée et structure de la formation</a:t>
            </a:r>
          </a:p>
          <a:p>
            <a:pPr lvl="1"/>
            <a:r>
              <a:rPr lang="de-DE" dirty="0"/>
              <a:t>exigences relatives aux examens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 et le cursus d’enseignement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à l’</a:t>
            </a:r>
            <a:r>
              <a:rPr lang="de-DE" u="sng" dirty="0"/>
              <a:t>école professionnelle</a:t>
            </a:r>
            <a:r>
              <a:rPr lang="de-DE" dirty="0"/>
              <a:t> transmet les connaissances théoriques requises pour l’exercice de la profession et approfondit la formation générale. </a:t>
            </a:r>
          </a:p>
          <a:p>
            <a:pPr marL="0" indent="0">
              <a:buNone/>
            </a:pPr>
            <a:r>
              <a:rPr lang="de-DE" dirty="0"/>
              <a:t>Ces normes de formation sont définies dans le </a:t>
            </a:r>
            <a:r>
              <a:rPr lang="de-DE" u="sng" dirty="0"/>
              <a:t>cursus d’enseignement</a:t>
            </a:r>
            <a:r>
              <a:rPr lang="de-DE" dirty="0"/>
              <a:t> :</a:t>
            </a:r>
          </a:p>
          <a:p>
            <a:pPr lvl="1"/>
            <a:r>
              <a:rPr lang="de-DE" dirty="0"/>
              <a:t>objectif d’apprentissage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matières d’enseignement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Le cadre légal</a:t>
            </a:r>
          </a:p>
          <a:p>
            <a:r>
              <a:rPr lang="de-DE" b="1" dirty="0"/>
              <a:t>La liberté du choix de la profession est garantie par l’article 12 de la Loi fondamentale (GG).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des entreprises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loi sur la formation professionnelle</a:t>
            </a:r>
          </a:p>
          <a:p>
            <a:r>
              <a:rPr lang="de-DE" b="1" dirty="0"/>
              <a:t>code de </a:t>
            </a:r>
            <a:r>
              <a:rPr lang="de-DE" b="1" dirty="0" err="1"/>
              <a:t>l’artisanat</a:t>
            </a:r>
            <a:endParaRPr lang="de-DE" b="1" dirty="0"/>
          </a:p>
          <a:p>
            <a:r>
              <a:rPr lang="de-DE" dirty="0" err="1"/>
              <a:t>loi</a:t>
            </a:r>
            <a:r>
              <a:rPr lang="de-DE" dirty="0"/>
              <a:t> sur la protection des jeunes au travail</a:t>
            </a:r>
          </a:p>
          <a:p>
            <a:r>
              <a:rPr lang="de-DE" dirty="0" err="1"/>
              <a:t>loi</a:t>
            </a:r>
            <a:r>
              <a:rPr lang="de-DE" dirty="0"/>
              <a:t> sur les conventions collectives</a:t>
            </a:r>
          </a:p>
          <a:p>
            <a:r>
              <a:rPr lang="de-DE" dirty="0"/>
              <a:t>loi sur le règlement provisoire du droit des chambres de commerce et d’industrie</a:t>
            </a:r>
          </a:p>
          <a:p>
            <a:r>
              <a:rPr lang="de-DE" dirty="0"/>
              <a:t>loi sur l’organisation des entreprises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scolaire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scolarité obligatoire</a:t>
            </a:r>
          </a:p>
          <a:p>
            <a:r>
              <a:rPr lang="de-DE" dirty="0"/>
              <a:t>lois </a:t>
            </a:r>
            <a:r>
              <a:rPr lang="de-DE" dirty="0" err="1"/>
              <a:t>régionales</a:t>
            </a:r>
            <a:r>
              <a:rPr lang="de-DE" dirty="0"/>
              <a:t> (des États)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scolarité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La formation professionnelle en alternance 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Motivations, intérêts et déroulement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et mesures – l’État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 :</a:t>
            </a:r>
            <a:r>
              <a:rPr lang="de-DE" dirty="0"/>
              <a:t> L’Allemagne a besoin de professionnel·le·s qualifié·e·s </a:t>
            </a:r>
            <a:br>
              <a:rPr lang="de-DE" dirty="0"/>
            </a:br>
            <a:r>
              <a:rPr lang="de-DE" dirty="0"/>
              <a:t>afin de garantir la croissance et le développement. </a:t>
            </a:r>
          </a:p>
          <a:p>
            <a:pPr marL="0" indent="0">
              <a:buNone/>
            </a:pPr>
            <a:r>
              <a:rPr lang="de-DE" b="1" dirty="0"/>
              <a:t>Conséquence : </a:t>
            </a:r>
            <a:r>
              <a:rPr lang="de-DE" dirty="0"/>
              <a:t>Nous devons renforcer et contrôler le système de </a:t>
            </a:r>
            <a:br>
              <a:rPr lang="de-DE" dirty="0"/>
            </a:br>
            <a:r>
              <a:rPr lang="de-DE" dirty="0"/>
              <a:t>formation professionnelle en alternance.</a:t>
            </a:r>
          </a:p>
          <a:p>
            <a:pPr marL="0" indent="0">
              <a:buNone/>
            </a:pPr>
            <a:r>
              <a:rPr lang="de-DE" b="1" dirty="0"/>
              <a:t>Mesures : </a:t>
            </a:r>
          </a:p>
          <a:p>
            <a:pPr lvl="1"/>
            <a:r>
              <a:rPr lang="de-DE" dirty="0"/>
              <a:t>mettre en place et actualiser un cadre réglementaire </a:t>
            </a:r>
          </a:p>
          <a:p>
            <a:pPr lvl="1"/>
            <a:r>
              <a:rPr lang="de-DE" dirty="0"/>
              <a:t>missions attribuées aux différents acteurs</a:t>
            </a:r>
          </a:p>
          <a:p>
            <a:pPr lvl="1"/>
            <a:r>
              <a:rPr lang="de-DE" dirty="0"/>
              <a:t>vérification et développement du système (par le BIBB, notamment)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Motivation et accès – les jeunes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Je voudrais devenir … ! » 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rechercher des entreprises intéressées </a:t>
            </a:r>
            <a:br>
              <a:rPr lang="de-DE" dirty="0"/>
            </a:br>
            <a:r>
              <a:rPr lang="de-DE" dirty="0"/>
              <a:t>et consulter les offres</a:t>
            </a:r>
          </a:p>
          <a:p>
            <a:pPr lvl="1"/>
            <a:r>
              <a:rPr lang="de-DE" dirty="0"/>
              <a:t>poser sa candidature</a:t>
            </a:r>
          </a:p>
          <a:p>
            <a:pPr lvl="1"/>
            <a:r>
              <a:rPr lang="de-DE" dirty="0"/>
              <a:t>se soumettre à un éventuel processus </a:t>
            </a:r>
            <a:br>
              <a:rPr lang="de-DE" dirty="0"/>
            </a:br>
            <a:r>
              <a:rPr lang="de-DE" dirty="0"/>
              <a:t>de sélection</a:t>
            </a:r>
          </a:p>
          <a:p>
            <a:pPr lvl="1"/>
            <a:r>
              <a:rPr lang="de-DE" dirty="0"/>
              <a:t>choisir l’entreprise de formation</a:t>
            </a:r>
          </a:p>
          <a:p>
            <a:pPr lvl="1"/>
            <a:r>
              <a:rPr lang="de-DE" dirty="0"/>
              <a:t>conclure un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et accès – les entreprises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J’ai besoin d’être sûr·e que les postes pourront être pourvus »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se faire agréer comme entreprise de formation</a:t>
            </a:r>
          </a:p>
          <a:p>
            <a:pPr lvl="1"/>
            <a:r>
              <a:rPr lang="de-DE" dirty="0"/>
              <a:t>proposer des places de formation</a:t>
            </a:r>
          </a:p>
          <a:p>
            <a:pPr lvl="1"/>
            <a:r>
              <a:rPr lang="de-DE" dirty="0"/>
              <a:t>évaluer les candidatures</a:t>
            </a:r>
          </a:p>
          <a:p>
            <a:pPr lvl="1"/>
            <a:r>
              <a:rPr lang="de-DE" dirty="0"/>
              <a:t>sélectionner les apprenti·e·s</a:t>
            </a:r>
          </a:p>
          <a:p>
            <a:pPr lvl="1"/>
            <a:r>
              <a:rPr lang="de-DE" dirty="0"/>
              <a:t>conclure le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0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Sommaire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La formation professionnelle en alternance en Allemagne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Principes et conditions-cadres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Motivations, intérêts et déroulement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Un modèle performant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Le contrat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professionnelle commence par la conclusion du contrat de formation entre l’employeuse ou l’employeur et l’apprenti·e</a:t>
            </a:r>
          </a:p>
          <a:p>
            <a:pPr marL="0" indent="0">
              <a:buNone/>
            </a:pPr>
            <a:r>
              <a:rPr lang="de-DE" dirty="0"/>
              <a:t>Les points suivants sont fixés par le contrat de formation :</a:t>
            </a:r>
          </a:p>
          <a:p>
            <a:pPr lvl="1"/>
            <a:r>
              <a:rPr lang="de-DE" dirty="0"/>
              <a:t>la durée</a:t>
            </a:r>
          </a:p>
          <a:p>
            <a:pPr lvl="1"/>
            <a:r>
              <a:rPr lang="de-DE" dirty="0"/>
              <a:t>les contenus</a:t>
            </a:r>
          </a:p>
          <a:p>
            <a:pPr lvl="1"/>
            <a:r>
              <a:rPr lang="de-DE" dirty="0"/>
              <a:t>la période d’essai</a:t>
            </a:r>
          </a:p>
          <a:p>
            <a:pPr lvl="1"/>
            <a:r>
              <a:rPr lang="de-DE" dirty="0"/>
              <a:t>la structure de la formation relativement aux contenus et à la durée</a:t>
            </a:r>
          </a:p>
          <a:p>
            <a:pPr lvl="1"/>
            <a:r>
              <a:rPr lang="de-DE" dirty="0"/>
              <a:t>la rémunération</a:t>
            </a:r>
          </a:p>
          <a:p>
            <a:pPr lvl="1"/>
            <a:r>
              <a:rPr lang="de-DE" dirty="0"/>
              <a:t>les droits et les obligations des parties contractantes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41522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70 % dans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l’entreprise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30 % à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l’école professionnelle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formation structurée dans des conditions de travail réelles</a:t>
            </a:r>
          </a:p>
          <a:p>
            <a:r>
              <a:rPr lang="de-DE" dirty="0"/>
              <a:t>les apprenti·e·s participent concrètement aux processus de l’entreprise</a:t>
            </a:r>
          </a:p>
          <a:p>
            <a:r>
              <a:rPr lang="de-DE" dirty="0"/>
              <a:t>les apprenti·e·s </a:t>
            </a:r>
            <a:r>
              <a:rPr lang="de-DE" dirty="0" err="1"/>
              <a:t>touchent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une</a:t>
            </a:r>
            <a:r>
              <a:rPr lang="de-DE" dirty="0"/>
              <a:t> rémunération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enseignement en classe </a:t>
            </a:r>
          </a:p>
          <a:p>
            <a:r>
              <a:rPr lang="de-DE" dirty="0"/>
              <a:t>matières d’enseignement professionnel (2/3) et</a:t>
            </a:r>
          </a:p>
          <a:p>
            <a:r>
              <a:rPr lang="de-DE" dirty="0"/>
              <a:t>matières d’enseignement général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Apprentissage dans deux lieux en alternance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Une formation professionnelle en alternance dure entre deux et trois ans et demi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98" y="3592404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lvl="1"/>
            <a:r>
              <a:rPr lang="de-DE" dirty="0"/>
              <a:t>organisé par les chambres</a:t>
            </a:r>
          </a:p>
          <a:p>
            <a:pPr lvl="1"/>
            <a:r>
              <a:rPr lang="de-DE" dirty="0"/>
              <a:t>partie théorique et partie pratique</a:t>
            </a:r>
          </a:p>
          <a:p>
            <a:pPr lvl="1"/>
            <a:r>
              <a:rPr lang="de-DE" dirty="0"/>
              <a:t>le jury de l’examen se compose de</a:t>
            </a:r>
          </a:p>
          <a:p>
            <a:pPr lvl="2"/>
            <a:r>
              <a:rPr lang="de-DE" dirty="0"/>
              <a:t>employeuses et employeurs</a:t>
            </a:r>
          </a:p>
          <a:p>
            <a:pPr lvl="2"/>
            <a:r>
              <a:rPr lang="de-DE" dirty="0"/>
              <a:t>employé·e·s (représentant·e·s syndicaux·ales)</a:t>
            </a:r>
          </a:p>
          <a:p>
            <a:pPr lvl="2"/>
            <a:r>
              <a:rPr lang="de-DE" dirty="0"/>
              <a:t>enseignant·e·s en école professionnelle (représentant l’État)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Certificat de formation</a:t>
            </a:r>
          </a:p>
          <a:p>
            <a:pPr lvl="1"/>
            <a:r>
              <a:rPr lang="de-DE" dirty="0"/>
              <a:t>émis par la chambre</a:t>
            </a:r>
          </a:p>
          <a:p>
            <a:pPr lvl="1"/>
            <a:r>
              <a:rPr lang="de-DE" dirty="0"/>
              <a:t>diplôme reconnu par l’État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Une fois l’examen passé avec succès, la formation est terminée.</a:t>
            </a:r>
            <a:br>
              <a:rPr lang="de-DE" b="1" dirty="0"/>
            </a:br>
            <a:r>
              <a:rPr lang="de-DE" b="1" dirty="0"/>
              <a:t>La carrière professionnelle commence.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Début de la carrière professionnelle : les opportunités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Sur le marché du travail</a:t>
            </a:r>
          </a:p>
          <a:p>
            <a:pPr lvl="1"/>
            <a:r>
              <a:rPr lang="de-DE" dirty="0"/>
              <a:t>contrat de travail directement avec l’entreprise de formation</a:t>
            </a:r>
          </a:p>
          <a:p>
            <a:pPr lvl="1"/>
            <a:r>
              <a:rPr lang="de-DE" dirty="0"/>
              <a:t>contrat de travail dans une autre entreprise</a:t>
            </a:r>
          </a:p>
          <a:p>
            <a:pPr lvl="1"/>
            <a:r>
              <a:rPr lang="de-DE" dirty="0"/>
              <a:t>embauche dans un autre domaine professionnel</a:t>
            </a:r>
          </a:p>
          <a:p>
            <a:pPr marL="0" indent="0">
              <a:buNone/>
            </a:pPr>
            <a:r>
              <a:rPr lang="de-DE" b="1" dirty="0"/>
              <a:t>Poursuite de la formation</a:t>
            </a:r>
          </a:p>
          <a:p>
            <a:pPr lvl="1"/>
            <a:r>
              <a:rPr lang="de-DE" dirty="0"/>
              <a:t>mesures de formation professionnelle et continue  </a:t>
            </a:r>
          </a:p>
          <a:p>
            <a:pPr lvl="1"/>
            <a:r>
              <a:rPr lang="de-DE" dirty="0"/>
              <a:t>études (« enseignement tertiaire 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85" y="2259695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Un modèle performant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Déroulement</a:t>
            </a:r>
          </a:p>
          <a:p>
            <a:pPr lvl="1"/>
            <a:r>
              <a:rPr lang="de-DE" dirty="0"/>
              <a:t>formation à la fois en entreprise (70 %) et en école professionnelle (30 %) : « alternance »</a:t>
            </a:r>
          </a:p>
          <a:p>
            <a:pPr lvl="1"/>
            <a:r>
              <a:rPr lang="de-DE" dirty="0"/>
              <a:t>formation avec définition de la durée et des contenus (contrat de formation)</a:t>
            </a:r>
          </a:p>
          <a:p>
            <a:pPr lvl="1"/>
            <a:r>
              <a:rPr lang="de-DE" dirty="0"/>
              <a:t>formation concrète pendant les processus de travail</a:t>
            </a:r>
          </a:p>
          <a:p>
            <a:pPr lvl="1"/>
            <a:r>
              <a:rPr lang="de-DE" dirty="0"/>
              <a:t>examen final devant une commission indépendante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Cadre</a:t>
            </a:r>
          </a:p>
          <a:p>
            <a:pPr lvl="1"/>
            <a:r>
              <a:rPr lang="de-DE" dirty="0"/>
              <a:t>l’État met en place le cadre légal</a:t>
            </a:r>
          </a:p>
          <a:p>
            <a:pPr lvl="1"/>
            <a:r>
              <a:rPr lang="de-DE" dirty="0"/>
              <a:t>l’État organise la partie scolaire de la formation</a:t>
            </a:r>
          </a:p>
          <a:p>
            <a:pPr lvl="1"/>
            <a:r>
              <a:rPr lang="de-DE" dirty="0"/>
              <a:t>les chambres et les partenaires sociaux définissent l’étendue et les contenus de la formation</a:t>
            </a:r>
          </a:p>
          <a:p>
            <a:pPr lvl="1"/>
            <a:r>
              <a:rPr lang="de-DE" dirty="0"/>
              <a:t>les chambres sont responsables de la supervision de la formation dans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296863"/>
            <a:ext cx="9367053" cy="457116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D47230"/>
                </a:solidFill>
                <a:ea typeface="Calibri"/>
                <a:cs typeface="Calibri"/>
              </a:rPr>
              <a:t>Pourquoi la formation professionnelle en alternance en Allemagne est-elle performante 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facteurs de réussite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croissance historique du système</a:t>
            </a:r>
          </a:p>
          <a:p>
            <a:pPr lvl="1"/>
            <a:r>
              <a:rPr lang="de-DE" dirty="0"/>
              <a:t>acceptation élevée par la société</a:t>
            </a:r>
          </a:p>
          <a:p>
            <a:pPr lvl="1"/>
            <a:r>
              <a:rPr lang="de-DE" dirty="0" err="1"/>
              <a:t>situation win-win pour les apprenti·e·s et les entreprises</a:t>
            </a:r>
            <a:endParaRPr lang="de-DE" dirty="0"/>
          </a:p>
          <a:p>
            <a:pPr lvl="1"/>
            <a:r>
              <a:rPr lang="de-DE" dirty="0"/>
              <a:t>formation en fonction des besoins en professionnel·le·s qualifié·e·s</a:t>
            </a:r>
          </a:p>
          <a:p>
            <a:pPr lvl="1"/>
            <a:r>
              <a:rPr lang="de-DE" dirty="0"/>
              <a:t>institutions solides (chambres, partenaires sociaux, PME)</a:t>
            </a:r>
          </a:p>
          <a:p>
            <a:pPr lvl="1"/>
            <a:r>
              <a:rPr lang="de-DE" dirty="0"/>
              <a:t>participation à l’organisation du système par tou·te·s les participant·e·s</a:t>
            </a:r>
          </a:p>
          <a:p>
            <a:pPr lvl="1"/>
            <a:r>
              <a:rPr lang="de-DE" dirty="0"/>
              <a:t>flexibilité élevée et adaptabilité du système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Cinq piliers pour la formation professionnelle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piliers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Coopération entre l’État, les entreprises et les partenaires sociaux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Apprentissage au cours du processus de travail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Reconnaissance générale de normes nationales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Personnel de formation qualifié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Recherche et conseil institutionnalisés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800">
                <a:solidFill>
                  <a:srgbClr val="7F7F7F"/>
                </a:solidFill>
                <a:ea typeface="Calibri"/>
                <a:cs typeface="Calibri"/>
              </a:rPr>
              <a:t>Principes et conditions-cadres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les apprenti·e·s :</a:t>
            </a:r>
          </a:p>
          <a:p>
            <a:pPr marL="0" indent="0">
              <a:buNone/>
            </a:pPr>
            <a:r>
              <a:rPr lang="de-DE" dirty="0"/>
              <a:t>La formation professionnelle en alternance est une préparation idéale pour l’entrée dans la vie active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compétences et qualifications spécialisées pour l’exercice de la profession</a:t>
            </a:r>
          </a:p>
          <a:p>
            <a:pPr lvl="1"/>
            <a:r>
              <a:rPr lang="de-DE" dirty="0"/>
              <a:t>conditions de travail réelles (machines, processus, climat de travail)</a:t>
            </a:r>
          </a:p>
          <a:p>
            <a:pPr lvl="1"/>
            <a:r>
              <a:rPr lang="de-DE" dirty="0"/>
              <a:t>rémunération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Avantages pour les entreprises :</a:t>
            </a:r>
          </a:p>
          <a:p>
            <a:pPr marL="0" indent="0">
              <a:buNone/>
            </a:pPr>
            <a:r>
              <a:rPr lang="de-DE" dirty="0"/>
              <a:t>Avec la formation professionnelle en alternance, les entreprises sont sûres de disposer d’un personnel très bien qualifié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professionnel·le·s compétent·e·s, répondant aux exigences de l’entreprise (contrairement à des candidatures externes)</a:t>
            </a:r>
          </a:p>
          <a:p>
            <a:pPr lvl="1"/>
            <a:r>
              <a:rPr lang="de-DE" dirty="0"/>
              <a:t>productivité améliorée (amortissement rapide)</a:t>
            </a:r>
          </a:p>
          <a:p>
            <a:pPr lvl="1"/>
            <a:r>
              <a:rPr lang="de-DE" dirty="0"/>
              <a:t>participation active des entreprises au développement de normes de formation</a:t>
            </a:r>
          </a:p>
          <a:p>
            <a:pPr lvl="1"/>
            <a:r>
              <a:rPr lang="de-DE" dirty="0"/>
              <a:t>contribution à la responsabilité sociale des entreprises (RSE)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l’État et la société :</a:t>
            </a:r>
          </a:p>
          <a:p>
            <a:pPr marL="0" indent="0">
              <a:buNone/>
            </a:pPr>
            <a:r>
              <a:rPr lang="de-DE" dirty="0"/>
              <a:t>Utilité mutuelle, prospérité et paix sociale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performance économique et productivité élevées</a:t>
            </a:r>
          </a:p>
          <a:p>
            <a:pPr lvl="1"/>
            <a:r>
              <a:rPr lang="de-DE" dirty="0"/>
              <a:t>marché du travail harmonisé (offre/demande)</a:t>
            </a:r>
          </a:p>
          <a:p>
            <a:pPr lvl="1"/>
            <a:r>
              <a:rPr lang="de-DE" dirty="0"/>
              <a:t>intégration sociale et économique des personnes jeunes</a:t>
            </a:r>
          </a:p>
          <a:p>
            <a:pPr lvl="1"/>
            <a:r>
              <a:rPr lang="de-DE" dirty="0"/>
              <a:t>l’ensemble des participant·e·s influent sur le processus de formation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</a:t>
            </a:r>
            <a:r>
              <a:rPr lang="de-DE" b="1" dirty="0" err="1"/>
              <a:t>apprenties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places)</a:t>
            </a:r>
          </a:p>
          <a:p>
            <a:pPr lvl="1"/>
            <a:r>
              <a:rPr lang="de-DE" dirty="0"/>
              <a:t>accès à la formation professionnelle en </a:t>
            </a:r>
            <a:r>
              <a:rPr lang="de-DE" dirty="0" err="1"/>
              <a:t>alternance</a:t>
            </a:r>
            <a:r>
              <a:rPr lang="de-DE" dirty="0"/>
              <a:t> (</a:t>
            </a:r>
            <a:r>
              <a:rPr lang="de-DE" dirty="0" err="1"/>
              <a:t>participation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exigences professionnelles de plus en plus rigoureuses</a:t>
            </a:r>
          </a:p>
          <a:p>
            <a:pPr lvl="1"/>
            <a:r>
              <a:rPr lang="de-DE" dirty="0"/>
              <a:t>apprentissage tout au long de la vie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entreprises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candidates et candidats)</a:t>
            </a:r>
          </a:p>
          <a:p>
            <a:pPr lvl="1"/>
            <a:r>
              <a:rPr lang="de-DE" dirty="0"/>
              <a:t>« maturité d’apprentissage »</a:t>
            </a:r>
          </a:p>
          <a:p>
            <a:pPr lvl="1"/>
            <a:r>
              <a:rPr lang="de-DE" dirty="0"/>
              <a:t>inclusion de personnes handicapées</a:t>
            </a:r>
          </a:p>
          <a:p>
            <a:pPr lvl="1"/>
            <a:r>
              <a:rPr lang="de-DE" dirty="0"/>
              <a:t>inclusion de migrantes et migrants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fr-FR" b="1" dirty="0"/>
              <a:t>défis</a:t>
            </a:r>
            <a:r>
              <a:rPr lang="de-DE" b="1" dirty="0"/>
              <a:t> du point de vue de l’État et de la société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évolution démographique</a:t>
            </a:r>
          </a:p>
          <a:p>
            <a:pPr lvl="1"/>
            <a:r>
              <a:rPr lang="de-DE" dirty="0"/>
              <a:t>manque prévisible de professionnel·le·s qualifié·e·s</a:t>
            </a:r>
          </a:p>
          <a:p>
            <a:pPr lvl="1"/>
            <a:r>
              <a:rPr lang="de-DE" dirty="0"/>
              <a:t>tendance à l’académisation</a:t>
            </a:r>
          </a:p>
          <a:p>
            <a:pPr lvl="1"/>
            <a:r>
              <a:rPr lang="de-DE" dirty="0"/>
              <a:t>différences régionales</a:t>
            </a:r>
          </a:p>
          <a:p>
            <a:pPr lvl="1"/>
            <a:r>
              <a:rPr lang="de-DE" dirty="0"/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Informations supplémentaires (en Allemand)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Chiffres et </a:t>
            </a:r>
            <a:r>
              <a:rPr lang="de-DE" b="1" dirty="0" err="1"/>
              <a:t>faits</a:t>
            </a:r>
            <a:r>
              <a:rPr lang="de-DE" b="1" dirty="0"/>
              <a:t> </a:t>
            </a:r>
          </a:p>
          <a:p>
            <a:pPr lvl="1"/>
            <a:r>
              <a:rPr lang="de-DE" dirty="0"/>
              <a:t>rapport du BIBB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office fédéral de la statistique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portail des données du ministère fédéral de </a:t>
            </a:r>
            <a:r>
              <a:rPr lang="de-DE" dirty="0" err="1"/>
              <a:t>l’Éducation</a:t>
            </a:r>
            <a:r>
              <a:rPr lang="de-DE" dirty="0"/>
              <a:t> et de la Recherche (BMBF) (</a:t>
            </a:r>
            <a:r>
              <a:rPr lang="de-DE" dirty="0">
                <a:hlinkClick r:id="rId3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rapport sur la formation professionnelle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Normes de formation</a:t>
            </a:r>
          </a:p>
          <a:p>
            <a:pPr lvl="1"/>
            <a:r>
              <a:rPr lang="de-DE" dirty="0"/>
              <a:t>brochure du BIBB : Le processus de l’élaboration des règlements de formation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exemples de règlements de formation et de cursus d’enseignement (BIBB)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Lois</a:t>
            </a:r>
          </a:p>
          <a:p>
            <a:pPr lvl="1"/>
            <a:r>
              <a:rPr lang="de-DE" dirty="0"/>
              <a:t>loi sur la formation professionnelle (lien)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l’emploi des jeunes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 algn="just"/>
            <a:r>
              <a:rPr lang="de-DE" dirty="0"/>
              <a:t>loi sur les chambres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les conventions collectives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l’organisation des entreprises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Sites Internet</a:t>
            </a:r>
          </a:p>
          <a:p>
            <a:pPr lvl="1"/>
            <a:r>
              <a:rPr lang="de-DE" dirty="0">
                <a:hlinkClick r:id="rId4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Contact pour toutes autres questions</a:t>
            </a:r>
          </a:p>
          <a:p>
            <a:pPr lvl="1"/>
            <a:r>
              <a:rPr lang="de-DE" dirty="0" err="1">
                <a:hlinkClick r:id="rId7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La formation professionnelle en alternance dans le système éducatif allemand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Marché du travail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Enseignement général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Enseignement supérieur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Formation professionnelle en alternance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Formation professionnelle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École professionnelle à plein 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Les parties prenantes : les apprenti·e·s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1,22 millions d’apprenti·e·s chaque année</a:t>
            </a:r>
          </a:p>
          <a:p>
            <a:pPr lvl="1"/>
            <a:r>
              <a:rPr lang="de-DE" dirty="0"/>
              <a:t>327 </a:t>
            </a:r>
            <a:r>
              <a:rPr lang="de-DE" dirty="0" err="1"/>
              <a:t>métiers</a:t>
            </a:r>
            <a:r>
              <a:rPr lang="de-DE" dirty="0"/>
              <a:t> d’apprentissage officiels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En conséquence :</a:t>
            </a:r>
          </a:p>
          <a:p>
            <a:pPr lvl="1"/>
            <a:r>
              <a:rPr lang="de-DE" dirty="0"/>
              <a:t>5 % des </a:t>
            </a:r>
            <a:r>
              <a:rPr lang="de-DE" dirty="0" err="1"/>
              <a:t>employées</a:t>
            </a:r>
            <a:r>
              <a:rPr lang="de-DE" dirty="0"/>
              <a:t> sont en apprentissage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Environ</a:t>
            </a:r>
            <a:r>
              <a:rPr lang="de-DE" b="1" dirty="0"/>
              <a:t> 91 % des apprenti·e·s suivent avec succès leur formation.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parties prenantes : employeuses et </a:t>
            </a:r>
            <a:r>
              <a:rPr lang="de-DE" b="1" dirty="0" err="1"/>
              <a:t>employeurs</a:t>
            </a:r>
            <a:r>
              <a:rPr lang="de-DE" b="1" dirty="0"/>
              <a:t> (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Tous les ans, </a:t>
            </a:r>
            <a:r>
              <a:rPr lang="de-DE" dirty="0" err="1"/>
              <a:t>environ</a:t>
            </a:r>
            <a:r>
              <a:rPr lang="de-DE" dirty="0"/>
              <a:t> 19 % des entreprises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employé·e·s</a:t>
            </a:r>
            <a:r>
              <a:rPr lang="de-DE" dirty="0"/>
              <a:t> </a:t>
            </a:r>
            <a:r>
              <a:rPr lang="de-DE" dirty="0" err="1"/>
              <a:t>assujetti·e·s</a:t>
            </a:r>
            <a:r>
              <a:rPr lang="de-DE" dirty="0"/>
              <a:t> à la sécurité sociale (</a:t>
            </a:r>
            <a:r>
              <a:rPr lang="de-DE" dirty="0" err="1"/>
              <a:t>environ</a:t>
            </a:r>
            <a:r>
              <a:rPr lang="de-DE" dirty="0"/>
              <a:t> 408 700 sur 2,2 millions) proposent des places d’apprentissage</a:t>
            </a:r>
          </a:p>
          <a:p>
            <a:pPr lvl="1"/>
            <a:r>
              <a:rPr lang="de-DE" dirty="0"/>
              <a:t>chaque année, ce sont </a:t>
            </a:r>
            <a:r>
              <a:rPr lang="de-DE" dirty="0" err="1"/>
              <a:t>ainsi</a:t>
            </a:r>
            <a:r>
              <a:rPr lang="de-DE" dirty="0"/>
              <a:t> 489 000 apprenti·e·s, environ, qui commencent une formation</a:t>
            </a:r>
          </a:p>
          <a:p>
            <a:pPr lvl="1"/>
            <a:r>
              <a:rPr lang="de-DE" dirty="0"/>
              <a:t>Parmi </a:t>
            </a:r>
            <a:r>
              <a:rPr lang="de-DE" dirty="0" err="1"/>
              <a:t>ces</a:t>
            </a:r>
            <a:r>
              <a:rPr lang="de-DE" dirty="0"/>
              <a:t> </a:t>
            </a:r>
            <a:r>
              <a:rPr lang="de-DE" dirty="0" err="1"/>
              <a:t>apprenti·e·s</a:t>
            </a:r>
            <a:r>
              <a:rPr lang="de-DE"/>
              <a:t>, 77 </a:t>
            </a:r>
            <a:r>
              <a:rPr lang="de-DE" dirty="0"/>
              <a:t>% sont immédiatement embauché·e·s après leur formation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 conditions-cadres de la formation professionnelle en alternance sont mises en place par les entreprises, les partenaires sociaux et </a:t>
            </a:r>
            <a:r>
              <a:rPr lang="de-DE" b="1" dirty="0" err="1"/>
              <a:t>l’État</a:t>
            </a:r>
            <a:r>
              <a:rPr lang="de-DE" b="1" dirty="0"/>
              <a:t> („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“)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chambres</a:t>
            </a:r>
          </a:p>
          <a:p>
            <a:pPr lvl="1"/>
            <a:r>
              <a:rPr lang="de-DE" dirty="0"/>
              <a:t>partenaires sociaux (employeuses et employeurs, organisations patronales)</a:t>
            </a:r>
          </a:p>
          <a:p>
            <a:pPr lvl="1"/>
            <a:r>
              <a:rPr lang="de-DE" dirty="0"/>
              <a:t>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chambres et les partenaires sociaux : </a:t>
            </a:r>
            <a:r>
              <a:rPr lang="de-DE" dirty="0"/>
              <a:t>définissent et vérifient les contenus de formation dans l’entreprise</a:t>
            </a:r>
          </a:p>
          <a:p>
            <a:pPr marL="0" indent="0">
              <a:buNone/>
            </a:pPr>
            <a:r>
              <a:rPr lang="de-DE" b="1" dirty="0"/>
              <a:t>L’État : </a:t>
            </a:r>
            <a:r>
              <a:rPr lang="de-DE" dirty="0"/>
              <a:t>élabore les conditions réglementaires et met à disposition les ressources pour l’enseignement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Les acteurs : les chambres, centres compétents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contrôle et enregistrement des entreprises de formation</a:t>
            </a:r>
          </a:p>
          <a:p>
            <a:pPr lvl="1"/>
            <a:r>
              <a:rPr lang="de-DE" dirty="0"/>
              <a:t>surveillance et contrôle de la formation en entreprise</a:t>
            </a:r>
          </a:p>
          <a:p>
            <a:pPr lvl="1"/>
            <a:r>
              <a:rPr lang="de-DE" dirty="0"/>
              <a:t>formation du personnel enseignant</a:t>
            </a:r>
          </a:p>
          <a:p>
            <a:pPr lvl="1"/>
            <a:r>
              <a:rPr lang="de-DE" dirty="0"/>
              <a:t>organisation des examens 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organisation de journées d’information et offre de conseil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les partenaires sociaux</a:t>
            </a:r>
          </a:p>
          <a:p>
            <a:pPr marL="0" indent="0">
              <a:buNone/>
            </a:pPr>
            <a:r>
              <a:rPr lang="de-DE" dirty="0"/>
              <a:t>Les organisations patronales, les syndicats et l’État s’accordent sur les </a:t>
            </a:r>
            <a:r>
              <a:rPr lang="de-DE" u="sng" dirty="0"/>
              <a:t>normes à respecter, pour la partie de la formation ayant lieu en entreprise</a:t>
            </a:r>
            <a:r>
              <a:rPr lang="de-DE" dirty="0"/>
              <a:t>.</a:t>
            </a: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contenus de formation</a:t>
            </a:r>
          </a:p>
          <a:p>
            <a:pPr lvl="1"/>
            <a:r>
              <a:rPr lang="de-DE" dirty="0"/>
              <a:t>rémunération</a:t>
            </a:r>
          </a:p>
          <a:p>
            <a:pPr lvl="1"/>
            <a:r>
              <a:rPr lang="de-DE" dirty="0"/>
              <a:t>surveillance de la formation en entreprise</a:t>
            </a:r>
          </a:p>
          <a:p>
            <a:pPr lvl="1"/>
            <a:r>
              <a:rPr lang="de-DE" dirty="0"/>
              <a:t>participation au jury pour les examens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Microsoft Office PowerPoint</Application>
  <PresentationFormat>Breitbild</PresentationFormat>
  <Paragraphs>572</Paragraphs>
  <Slides>37</Slides>
  <Notes>28</Notes>
  <HiddenSlides>13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Wingdings 3</vt:lpstr>
      <vt:lpstr>Office</vt:lpstr>
      <vt:lpstr>1_Office</vt:lpstr>
      <vt:lpstr> </vt:lpstr>
      <vt:lpstr>Sommaire</vt:lpstr>
      <vt:lpstr> 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PowerPoint-Präsentation</vt:lpstr>
      <vt:lpstr>Accès</vt:lpstr>
      <vt:lpstr>Accès</vt:lpstr>
      <vt:lpstr>Accès</vt:lpstr>
      <vt:lpstr>Déroulement</vt:lpstr>
      <vt:lpstr>Déroulement</vt:lpstr>
      <vt:lpstr>Déroulement</vt:lpstr>
      <vt:lpstr>Déroulement</vt:lpstr>
      <vt:lpstr>Déroulement</vt:lpstr>
      <vt:lpstr>PowerPoint-Präsentation</vt:lpstr>
      <vt:lpstr>Comment fonctionne la formation professionnelle en alternance ?</vt:lpstr>
      <vt:lpstr>Comment fonctionne la formation professionnelle en alternance ?</vt:lpstr>
      <vt:lpstr>Pourquoi la formation professionnelle en alternance en Allemagne est-elle performante ?</vt:lpstr>
      <vt:lpstr>Cinq piliers pour la formation professionnelle</vt:lpstr>
      <vt:lpstr>Avantages</vt:lpstr>
      <vt:lpstr>Avantages</vt:lpstr>
      <vt:lpstr>Avantages</vt:lpstr>
      <vt:lpstr>Défis</vt:lpstr>
      <vt:lpstr>Défis</vt:lpstr>
      <vt:lpstr>Défis</vt:lpstr>
      <vt:lpstr>Informations supplémentaires (en Allemand)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89</cp:revision>
  <dcterms:created xsi:type="dcterms:W3CDTF">2021-09-29T10:46:12Z</dcterms:created>
  <dcterms:modified xsi:type="dcterms:W3CDTF">2024-05-14T12:03:17Z</dcterms:modified>
</cp:coreProperties>
</file>