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52" autoAdjust="0"/>
    <p:restoredTop sz="73880" autoAdjust="0"/>
  </p:normalViewPr>
  <p:slideViewPr>
    <p:cSldViewPr snapToGrid="0" showGuides="1">
      <p:cViewPr varScale="1">
        <p:scale>
          <a:sx n="50" d="100"/>
          <a:sy n="50" d="100"/>
        </p:scale>
        <p:origin x="58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100" d="100"/>
          <a:sy n="100" d="100"/>
        </p:scale>
        <p:origin x="2323" y="-66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4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finanziamento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circa 6,8 </a:t>
            </a:r>
            <a:r>
              <a:rPr lang="de-DE" dirty="0" err="1"/>
              <a:t>miliardi</a:t>
            </a:r>
            <a:r>
              <a:rPr lang="de-DE" dirty="0"/>
              <a:t> di </a:t>
            </a:r>
            <a:r>
              <a:rPr lang="de-DE" dirty="0" err="1"/>
              <a:t>euro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de-DE" dirty="0" err="1"/>
              <a:t>miliardi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1.550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circa 2,4 </a:t>
            </a:r>
            <a:r>
              <a:rPr lang="de-DE" dirty="0" err="1"/>
              <a:t>miliardi</a:t>
            </a:r>
            <a:r>
              <a:rPr lang="de-DE" dirty="0"/>
              <a:t> a </a:t>
            </a:r>
            <a:r>
              <a:rPr lang="de-DE" dirty="0" err="1"/>
              <a:t>misure</a:t>
            </a:r>
            <a:r>
              <a:rPr lang="de-DE" dirty="0"/>
              <a:t> di </a:t>
            </a:r>
            <a:r>
              <a:rPr lang="de-DE" dirty="0" err="1"/>
              <a:t>gestione</a:t>
            </a:r>
            <a:r>
              <a:rPr lang="de-DE" dirty="0"/>
              <a:t>, </a:t>
            </a:r>
            <a:r>
              <a:rPr lang="de-DE" dirty="0" err="1"/>
              <a:t>monitoraggio</a:t>
            </a:r>
            <a:r>
              <a:rPr lang="de-DE" dirty="0"/>
              <a:t> e </a:t>
            </a:r>
            <a:r>
              <a:rPr lang="de-DE" dirty="0" err="1"/>
              <a:t>promozione</a:t>
            </a:r>
            <a:r>
              <a:rPr lang="de-DE" dirty="0"/>
              <a:t>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Lo </a:t>
            </a:r>
            <a:r>
              <a:rPr lang="de-DE" dirty="0" err="1"/>
              <a:t>Stato</a:t>
            </a:r>
            <a:r>
              <a:rPr lang="de-DE" dirty="0"/>
              <a:t> </a:t>
            </a:r>
            <a:r>
              <a:rPr lang="de-DE" dirty="0" err="1"/>
              <a:t>vara</a:t>
            </a:r>
            <a:r>
              <a:rPr lang="de-DE" dirty="0"/>
              <a:t> la Legge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Eventualmente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riassumere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precedenti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attori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piano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rispondono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direttamente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concrete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 err="1"/>
              <a:t>Informazioni</a:t>
            </a:r>
            <a:r>
              <a:rPr lang="de-DE" u="sng" dirty="0"/>
              <a:t> </a:t>
            </a:r>
            <a:r>
              <a:rPr lang="de-DE" u="sng" dirty="0" err="1"/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perfezionamento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richiedono</a:t>
            </a:r>
            <a:r>
              <a:rPr lang="de-DE" dirty="0"/>
              <a:t> al </a:t>
            </a:r>
            <a:r>
              <a:rPr lang="de-DE" dirty="0" err="1"/>
              <a:t>massimo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anno di tempo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/>
              <a:t>alle </a:t>
            </a:r>
            <a:r>
              <a:rPr lang="de-DE" dirty="0" err="1"/>
              <a:t>richieste</a:t>
            </a:r>
            <a:r>
              <a:rPr lang="de-DE" dirty="0"/>
              <a:t> del </a:t>
            </a:r>
            <a:r>
              <a:rPr lang="de-DE" dirty="0" err="1"/>
              <a:t>mondo</a:t>
            </a:r>
            <a:r>
              <a:rPr lang="de-DE" dirty="0"/>
              <a:t> del </a:t>
            </a:r>
            <a:r>
              <a:rPr lang="de-DE" dirty="0" err="1"/>
              <a:t>lavoro</a:t>
            </a:r>
            <a:r>
              <a:rPr lang="de-DE" dirty="0"/>
              <a:t> in </a:t>
            </a:r>
            <a:r>
              <a:rPr lang="de-DE" dirty="0" err="1"/>
              <a:t>entrambi</a:t>
            </a:r>
            <a:r>
              <a:rPr lang="de-DE" dirty="0"/>
              <a:t> i </a:t>
            </a:r>
            <a:r>
              <a:rPr lang="de-DE" dirty="0" err="1"/>
              <a:t>luoghi</a:t>
            </a:r>
            <a:r>
              <a:rPr lang="de-DE" dirty="0"/>
              <a:t> di </a:t>
            </a:r>
            <a:r>
              <a:rPr lang="de-DE" dirty="0" err="1"/>
              <a:t>apprendimento</a:t>
            </a:r>
            <a:r>
              <a:rPr lang="de-DE" dirty="0"/>
              <a:t> in modo </a:t>
            </a:r>
            <a:r>
              <a:rPr lang="de-DE" dirty="0" err="1"/>
              <a:t>dinamico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svolge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costante</a:t>
            </a:r>
            <a:r>
              <a:rPr lang="de-DE" dirty="0"/>
              <a:t> </a:t>
            </a:r>
            <a:r>
              <a:rPr lang="de-DE" dirty="0" err="1"/>
              <a:t>attività</a:t>
            </a:r>
            <a:r>
              <a:rPr lang="de-DE" dirty="0"/>
              <a:t> di </a:t>
            </a:r>
            <a:r>
              <a:rPr lang="de-DE" dirty="0" err="1"/>
              <a:t>analisi</a:t>
            </a:r>
            <a:r>
              <a:rPr lang="de-DE" dirty="0"/>
              <a:t> della </a:t>
            </a:r>
            <a:r>
              <a:rPr lang="de-DE" dirty="0" err="1"/>
              <a:t>trasformazione</a:t>
            </a:r>
            <a:r>
              <a:rPr lang="de-DE" dirty="0"/>
              <a:t> in </a:t>
            </a:r>
            <a:r>
              <a:rPr lang="de-DE" dirty="0" err="1"/>
              <a:t>corso</a:t>
            </a:r>
            <a:r>
              <a:rPr lang="de-DE" dirty="0"/>
              <a:t> </a:t>
            </a:r>
            <a:r>
              <a:rPr lang="de-DE" dirty="0" err="1"/>
              <a:t>nel</a:t>
            </a:r>
            <a:r>
              <a:rPr lang="de-DE" dirty="0"/>
              <a:t> </a:t>
            </a:r>
            <a:r>
              <a:rPr lang="de-DE" dirty="0" err="1"/>
              <a:t>mondo</a:t>
            </a:r>
            <a:r>
              <a:rPr lang="de-DE" dirty="0"/>
              <a:t> del </a:t>
            </a:r>
            <a:r>
              <a:rPr lang="de-DE" dirty="0" err="1"/>
              <a:t>lavoro</a:t>
            </a:r>
            <a:r>
              <a:rPr lang="de-DE" dirty="0"/>
              <a:t> e della </a:t>
            </a:r>
            <a:r>
              <a:rPr lang="de-DE" dirty="0" err="1"/>
              <a:t>formazione</a:t>
            </a:r>
            <a:r>
              <a:rPr lang="de-DE" dirty="0"/>
              <a:t>: i </a:t>
            </a:r>
            <a:r>
              <a:rPr lang="de-DE" dirty="0" err="1"/>
              <a:t>risultati</a:t>
            </a:r>
            <a:r>
              <a:rPr lang="de-DE" dirty="0"/>
              <a:t> di </a:t>
            </a:r>
            <a:r>
              <a:rPr lang="de-DE" dirty="0" err="1"/>
              <a:t>tale</a:t>
            </a:r>
            <a:r>
              <a:rPr lang="de-DE" dirty="0"/>
              <a:t> </a:t>
            </a:r>
            <a:r>
              <a:rPr lang="de-DE" dirty="0" err="1"/>
              <a:t>ricerca</a:t>
            </a:r>
            <a:r>
              <a:rPr lang="de-DE" dirty="0"/>
              <a:t> </a:t>
            </a:r>
            <a:r>
              <a:rPr lang="de-DE" dirty="0" err="1"/>
              <a:t>confluiscono</a:t>
            </a:r>
            <a:r>
              <a:rPr lang="de-DE" dirty="0"/>
              <a:t> </a:t>
            </a:r>
            <a:r>
              <a:rPr lang="de-DE" dirty="0" err="1"/>
              <a:t>nel</a:t>
            </a:r>
            <a:r>
              <a:rPr lang="de-DE" dirty="0"/>
              <a:t> </a:t>
            </a:r>
            <a:r>
              <a:rPr lang="de-DE" dirty="0" err="1"/>
              <a:t>processo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&gt;&gt;&gt; </a:t>
            </a: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trasmesse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dirty="0" err="1"/>
              <a:t>Contenuti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 err="1"/>
              <a:t>saper</a:t>
            </a:r>
            <a:r>
              <a:rPr lang="de-DE" dirty="0"/>
              <a:t> </a:t>
            </a:r>
            <a:r>
              <a:rPr lang="de-DE" dirty="0" err="1"/>
              <a:t>svolgere</a:t>
            </a:r>
            <a:r>
              <a:rPr lang="de-DE" dirty="0"/>
              <a:t>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dell‘esame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pPr lvl="0"/>
            <a:r>
              <a:rPr lang="de-DE" dirty="0" err="1"/>
              <a:t>Quali</a:t>
            </a:r>
            <a:r>
              <a:rPr lang="de-DE" dirty="0"/>
              <a:t> </a:t>
            </a:r>
            <a:r>
              <a:rPr lang="de-DE" dirty="0" err="1"/>
              <a:t>contenuti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utili</a:t>
            </a:r>
            <a:r>
              <a:rPr lang="de-DE" dirty="0"/>
              <a:t> per </a:t>
            </a:r>
            <a:r>
              <a:rPr lang="de-DE" dirty="0" err="1"/>
              <a:t>preparare</a:t>
            </a:r>
            <a:r>
              <a:rPr lang="de-DE" dirty="0"/>
              <a:t> </a:t>
            </a:r>
            <a:r>
              <a:rPr lang="de-DE" dirty="0" err="1"/>
              <a:t>l‘apprendista</a:t>
            </a:r>
            <a:r>
              <a:rPr lang="de-DE" dirty="0"/>
              <a:t> in modo </a:t>
            </a:r>
            <a:r>
              <a:rPr lang="de-DE" dirty="0" err="1"/>
              <a:t>ottimale</a:t>
            </a:r>
            <a:r>
              <a:rPr lang="de-DE" dirty="0"/>
              <a:t> </a:t>
            </a:r>
            <a:r>
              <a:rPr lang="de-DE" dirty="0" err="1"/>
              <a:t>all‘esame</a:t>
            </a:r>
            <a:r>
              <a:rPr lang="de-DE" dirty="0"/>
              <a:t> finale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 </a:t>
            </a:r>
            <a:r>
              <a:rPr lang="de-DE" dirty="0" err="1"/>
              <a:t>contenuti</a:t>
            </a:r>
            <a:r>
              <a:rPr lang="de-DE" dirty="0"/>
              <a:t> del </a:t>
            </a:r>
            <a:r>
              <a:rPr lang="de-DE" dirty="0" err="1"/>
              <a:t>Programma</a:t>
            </a:r>
            <a:r>
              <a:rPr lang="de-DE" dirty="0"/>
              <a:t> </a:t>
            </a:r>
            <a:r>
              <a:rPr lang="de-DE" dirty="0" err="1"/>
              <a:t>quadro</a:t>
            </a:r>
            <a:r>
              <a:rPr lang="de-DE" dirty="0"/>
              <a:t> </a:t>
            </a:r>
            <a:r>
              <a:rPr lang="de-DE" dirty="0" err="1"/>
              <a:t>d‘insegnamento</a:t>
            </a:r>
            <a:r>
              <a:rPr lang="de-DE" dirty="0"/>
              <a:t> si </a:t>
            </a:r>
            <a:r>
              <a:rPr lang="de-DE" dirty="0" err="1"/>
              <a:t>definiscono</a:t>
            </a:r>
            <a:r>
              <a:rPr lang="de-DE" dirty="0"/>
              <a:t> </a:t>
            </a:r>
            <a:r>
              <a:rPr lang="de-DE" dirty="0" err="1"/>
              <a:t>attraverso</a:t>
            </a:r>
            <a:r>
              <a:rPr lang="de-DE" dirty="0"/>
              <a:t> "</a:t>
            </a:r>
            <a:r>
              <a:rPr lang="de-DE" dirty="0" err="1"/>
              <a:t>campi</a:t>
            </a:r>
            <a:r>
              <a:rPr lang="de-DE" dirty="0"/>
              <a:t> di </a:t>
            </a:r>
            <a:r>
              <a:rPr lang="de-DE" dirty="0" err="1"/>
              <a:t>apprendimento</a:t>
            </a:r>
            <a:r>
              <a:rPr lang="de-DE" dirty="0"/>
              <a:t>".</a:t>
            </a:r>
          </a:p>
          <a:p>
            <a:endParaRPr lang="de-DE" dirty="0"/>
          </a:p>
          <a:p>
            <a:r>
              <a:rPr lang="de-DE" dirty="0"/>
              <a:t>Se del </a:t>
            </a:r>
            <a:r>
              <a:rPr lang="de-DE" dirty="0" err="1"/>
              <a:t>caso</a:t>
            </a:r>
            <a:r>
              <a:rPr lang="de-DE" dirty="0"/>
              <a:t>, </a:t>
            </a:r>
            <a:r>
              <a:rPr lang="de-DE" dirty="0" err="1"/>
              <a:t>approfondire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tema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"</a:t>
            </a:r>
            <a:r>
              <a:rPr lang="de-DE" dirty="0" err="1"/>
              <a:t>campi</a:t>
            </a:r>
            <a:r>
              <a:rPr lang="de-DE" dirty="0"/>
              <a:t> di </a:t>
            </a:r>
            <a:r>
              <a:rPr lang="de-DE" dirty="0" err="1"/>
              <a:t>apprendimento</a:t>
            </a:r>
            <a:r>
              <a:rPr lang="de-DE" dirty="0"/>
              <a:t>".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264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734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 err="1"/>
              <a:t>Motivazione</a:t>
            </a:r>
            <a:r>
              <a:rPr lang="de-DE" u="sng" dirty="0"/>
              <a:t> </a:t>
            </a:r>
            <a:r>
              <a:rPr lang="de-DE" u="sng" dirty="0" err="1"/>
              <a:t>ulteriore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/>
              <a:t>professionale </a:t>
            </a:r>
            <a:r>
              <a:rPr lang="de-DE" dirty="0" err="1"/>
              <a:t>assicura</a:t>
            </a:r>
            <a:r>
              <a:rPr lang="de-DE" dirty="0"/>
              <a:t> </a:t>
            </a:r>
            <a:r>
              <a:rPr lang="de-DE" dirty="0" err="1"/>
              <a:t>lo</a:t>
            </a:r>
            <a:r>
              <a:rPr lang="de-DE" dirty="0"/>
              <a:t> </a:t>
            </a:r>
            <a:r>
              <a:rPr lang="de-DE" dirty="0" err="1"/>
              <a:t>status</a:t>
            </a:r>
            <a:r>
              <a:rPr lang="de-DE" dirty="0"/>
              <a:t> </a:t>
            </a:r>
            <a:r>
              <a:rPr lang="de-DE" dirty="0" err="1"/>
              <a:t>sociale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giovani</a:t>
            </a:r>
            <a:r>
              <a:rPr lang="de-DE" dirty="0"/>
              <a:t> in quanto </a:t>
            </a:r>
            <a:r>
              <a:rPr lang="de-DE" dirty="0" err="1"/>
              <a:t>cittadini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Lo </a:t>
            </a:r>
            <a:r>
              <a:rPr lang="de-DE" dirty="0" err="1"/>
              <a:t>Stato</a:t>
            </a:r>
            <a:r>
              <a:rPr lang="de-DE" dirty="0"/>
              <a:t> non </a:t>
            </a:r>
            <a:r>
              <a:rPr lang="de-DE" dirty="0" err="1"/>
              <a:t>può</a:t>
            </a:r>
            <a:r>
              <a:rPr lang="de-DE" dirty="0"/>
              <a:t> </a:t>
            </a:r>
            <a:r>
              <a:rPr lang="de-DE" dirty="0" err="1"/>
              <a:t>erogare</a:t>
            </a:r>
            <a:r>
              <a:rPr lang="de-DE" dirty="0"/>
              <a:t> la </a:t>
            </a:r>
            <a:r>
              <a:rPr lang="de-DE" dirty="0" err="1"/>
              <a:t>formazione</a:t>
            </a:r>
            <a:r>
              <a:rPr lang="de-DE" dirty="0"/>
              <a:t> professionale da solo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competenze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/>
              <a:t>Altre </a:t>
            </a:r>
            <a:r>
              <a:rPr lang="de-DE" u="sng" dirty="0" err="1"/>
              <a:t>misure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permeabilità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universitari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diploma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Apertura della </a:t>
            </a:r>
            <a:r>
              <a:rPr lang="de-DE" dirty="0"/>
              <a:t>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ormazione professionale duale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prescindere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conseguiti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precedentemente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aspettative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confronti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obiettivi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raggiungere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molteplici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Acquisire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 err="1"/>
              <a:t>competenze</a:t>
            </a:r>
            <a:r>
              <a:rPr lang="de-DE" dirty="0"/>
              <a:t> </a:t>
            </a:r>
            <a:r>
              <a:rPr lang="de-DE" dirty="0" err="1"/>
              <a:t>pratiche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Guadagnare</a:t>
            </a:r>
            <a:r>
              <a:rPr lang="de-DE" dirty="0"/>
              <a:t> </a:t>
            </a:r>
            <a:r>
              <a:rPr lang="de-DE" dirty="0" err="1"/>
              <a:t>denaro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indipendenza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Realizzare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sogno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de-DE" dirty="0" err="1"/>
              <a:t>restigio</a:t>
            </a:r>
            <a:r>
              <a:rPr lang="de-DE" dirty="0"/>
              <a:t> </a:t>
            </a:r>
            <a:r>
              <a:rPr lang="de-DE" dirty="0" err="1"/>
              <a:t>sociale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Adempimento</a:t>
            </a:r>
            <a:r>
              <a:rPr lang="de-DE" dirty="0"/>
              <a:t> del </a:t>
            </a:r>
            <a:r>
              <a:rPr lang="de-DE" dirty="0" err="1"/>
              <a:t>dovere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elencare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Cerchiamo</a:t>
            </a:r>
            <a:r>
              <a:rPr lang="de-DE" dirty="0"/>
              <a:t> </a:t>
            </a:r>
            <a:r>
              <a:rPr lang="de-DE" dirty="0" err="1"/>
              <a:t>dipendenti</a:t>
            </a:r>
            <a:r>
              <a:rPr lang="de-DE" dirty="0"/>
              <a:t> </a:t>
            </a:r>
            <a:r>
              <a:rPr lang="de-DE" dirty="0" err="1"/>
              <a:t>fedeli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stessi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sappiamo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chiunque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abbiamo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bisogno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Vogliamo</a:t>
            </a:r>
            <a:r>
              <a:rPr lang="de-DE" dirty="0"/>
              <a:t> </a:t>
            </a:r>
            <a:r>
              <a:rPr lang="de-DE" dirty="0" err="1"/>
              <a:t>agire</a:t>
            </a:r>
            <a:r>
              <a:rPr lang="de-DE" dirty="0"/>
              <a:t> in modo </a:t>
            </a:r>
            <a:r>
              <a:rPr lang="de-DE" dirty="0" err="1"/>
              <a:t>socialmente</a:t>
            </a:r>
            <a:r>
              <a:rPr lang="de-DE" dirty="0"/>
              <a:t> </a:t>
            </a:r>
            <a:r>
              <a:rPr lang="de-DE" dirty="0" err="1"/>
              <a:t>responsabile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Cerchiamo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potenziale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innovativo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Risparmiamo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l‘integrazione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personale o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riqualificazione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d‘esame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paritetica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congiunta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tutti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livelli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70%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si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svolge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rilasciato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dirty="0"/>
              <a:t>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dall‘azienda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insegnanti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dirty="0" err="1"/>
              <a:t>Relazioni</a:t>
            </a:r>
            <a:r>
              <a:rPr lang="de-DE" dirty="0"/>
              <a:t> sui </a:t>
            </a:r>
            <a:r>
              <a:rPr lang="de-DE" dirty="0" err="1"/>
              <a:t>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</a:t>
            </a:r>
            <a:r>
              <a:rPr lang="de-DE" dirty="0" err="1"/>
              <a:t>d</a:t>
            </a:r>
            <a:r>
              <a:rPr lang="de-DE" dirty="0"/>
              <a:t> di </a:t>
            </a:r>
            <a:r>
              <a:rPr lang="de-DE" dirty="0" err="1"/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ferie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premesse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la </a:t>
            </a:r>
            <a:r>
              <a:rPr lang="de-DE" dirty="0" err="1"/>
              <a:t>terminazione</a:t>
            </a:r>
            <a:r>
              <a:rPr lang="de-DE" dirty="0"/>
              <a:t> del </a:t>
            </a:r>
            <a:r>
              <a:rPr lang="de-DE" dirty="0" err="1"/>
              <a:t>rapporto</a:t>
            </a:r>
            <a:r>
              <a:rPr lang="de-DE" dirty="0"/>
              <a:t> di </a:t>
            </a:r>
            <a:r>
              <a:rPr lang="de-DE" dirty="0" err="1"/>
              <a:t>apprendistato</a:t>
            </a:r>
            <a:r>
              <a:rPr lang="de-DE" dirty="0"/>
              <a:t>.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è simile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costituisce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l‘apprendimento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l‘apprendistato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dirty="0"/>
              <a:t>Il </a:t>
            </a:r>
            <a:r>
              <a:rPr lang="de-DE" dirty="0" err="1"/>
              <a:t>contratto</a:t>
            </a:r>
            <a:r>
              <a:rPr lang="de-DE" dirty="0"/>
              <a:t> di </a:t>
            </a:r>
            <a:r>
              <a:rPr lang="de-DE" dirty="0" err="1"/>
              <a:t>formazione</a:t>
            </a:r>
            <a:r>
              <a:rPr lang="de-DE" dirty="0"/>
              <a:t> professionale </a:t>
            </a:r>
            <a:r>
              <a:rPr lang="de-DE" dirty="0" err="1"/>
              <a:t>viene</a:t>
            </a:r>
            <a:r>
              <a:rPr lang="de-DE" dirty="0"/>
              <a:t> </a:t>
            </a:r>
            <a:r>
              <a:rPr lang="de-DE" dirty="0" err="1"/>
              <a:t>iscritto</a:t>
            </a:r>
            <a:r>
              <a:rPr lang="de-DE" dirty="0"/>
              <a:t> </a:t>
            </a:r>
            <a:r>
              <a:rPr lang="de-DE" dirty="0" err="1"/>
              <a:t>dalle</a:t>
            </a:r>
            <a:r>
              <a:rPr lang="de-DE" dirty="0"/>
              <a:t> </a:t>
            </a:r>
            <a:r>
              <a:rPr lang="de-DE" dirty="0" err="1"/>
              <a:t>camere</a:t>
            </a:r>
            <a:r>
              <a:rPr lang="de-DE" dirty="0"/>
              <a:t> </a:t>
            </a:r>
            <a:r>
              <a:rPr lang="de-DE" dirty="0" err="1"/>
              <a:t>nei</a:t>
            </a:r>
            <a:r>
              <a:rPr lang="de-DE" dirty="0"/>
              <a:t> </a:t>
            </a:r>
            <a:r>
              <a:rPr lang="de-DE" dirty="0" err="1"/>
              <a:t>registri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rapporti</a:t>
            </a:r>
            <a:r>
              <a:rPr lang="de-DE" dirty="0"/>
              <a:t> di </a:t>
            </a:r>
            <a:r>
              <a:rPr lang="de-DE" dirty="0" err="1"/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 err="1"/>
              <a:t>Basi</a:t>
            </a:r>
            <a:r>
              <a:rPr lang="de-DE" u="sng" dirty="0"/>
              <a:t> normative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per la </a:t>
            </a:r>
            <a:r>
              <a:rPr lang="de-DE" dirty="0" err="1"/>
              <a:t>formazione</a:t>
            </a:r>
            <a:r>
              <a:rPr lang="de-DE" dirty="0"/>
              <a:t> in </a:t>
            </a:r>
            <a:r>
              <a:rPr lang="de-DE" dirty="0" err="1"/>
              <a:t>azienda</a:t>
            </a:r>
            <a:r>
              <a:rPr lang="de-DE" dirty="0"/>
              <a:t> &gt; Contratto di </a:t>
            </a:r>
            <a:r>
              <a:rPr lang="de-DE" dirty="0" err="1"/>
              <a:t>formazione</a:t>
            </a:r>
            <a:endParaRPr lang="de-DE" dirty="0"/>
          </a:p>
          <a:p>
            <a:r>
              <a:rPr lang="de-DE" dirty="0"/>
              <a:t>... per la </a:t>
            </a:r>
            <a:r>
              <a:rPr lang="de-DE" dirty="0" err="1"/>
              <a:t>scuola</a:t>
            </a:r>
            <a:r>
              <a:rPr lang="de-DE" dirty="0"/>
              <a:t> professionale &gt; </a:t>
            </a:r>
            <a:r>
              <a:rPr lang="de-DE" dirty="0" err="1"/>
              <a:t>Obbligo</a:t>
            </a:r>
            <a:r>
              <a:rPr lang="de-DE" dirty="0"/>
              <a:t> </a:t>
            </a:r>
            <a:r>
              <a:rPr lang="de-DE" dirty="0" err="1"/>
              <a:t>scolastico</a:t>
            </a:r>
            <a:endParaRPr lang="de-DE" dirty="0"/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 err="1"/>
              <a:t>Suddivisione</a:t>
            </a:r>
            <a:r>
              <a:rPr lang="de-DE" u="sng" dirty="0"/>
              <a:t> della </a:t>
            </a:r>
            <a:r>
              <a:rPr lang="de-DE" u="sng" dirty="0" err="1"/>
              <a:t>formazione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 err="1"/>
              <a:t>Esempio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dirty="0"/>
              <a:t>Da </a:t>
            </a:r>
            <a:r>
              <a:rPr lang="de-DE" dirty="0" err="1"/>
              <a:t>lunedì</a:t>
            </a:r>
            <a:r>
              <a:rPr lang="de-DE" dirty="0"/>
              <a:t> a </a:t>
            </a:r>
            <a:r>
              <a:rPr lang="de-DE" dirty="0" err="1"/>
              <a:t>mercoledì</a:t>
            </a:r>
            <a:r>
              <a:rPr lang="de-DE" dirty="0"/>
              <a:t>: </a:t>
            </a:r>
            <a:r>
              <a:rPr lang="de-DE" dirty="0" err="1"/>
              <a:t>azienda</a:t>
            </a:r>
            <a:endParaRPr lang="de-DE" dirty="0"/>
          </a:p>
          <a:p>
            <a:r>
              <a:rPr lang="de-DE" dirty="0" err="1"/>
              <a:t>Giovedì</a:t>
            </a:r>
            <a:r>
              <a:rPr lang="de-DE" dirty="0"/>
              <a:t> e </a:t>
            </a:r>
            <a:r>
              <a:rPr lang="de-DE" dirty="0" err="1"/>
              <a:t>venerdì</a:t>
            </a:r>
            <a:r>
              <a:rPr lang="de-DE" dirty="0"/>
              <a:t>: </a:t>
            </a:r>
            <a:r>
              <a:rPr lang="de-DE" dirty="0" err="1"/>
              <a:t>scuola</a:t>
            </a:r>
            <a:r>
              <a:rPr lang="de-DE" dirty="0"/>
              <a:t> professionale</a:t>
            </a:r>
          </a:p>
          <a:p>
            <a:endParaRPr lang="de-DE" dirty="0"/>
          </a:p>
          <a:p>
            <a:r>
              <a:rPr lang="de-DE" dirty="0" err="1"/>
              <a:t>Alternativa</a:t>
            </a:r>
            <a:r>
              <a:rPr lang="de-DE" dirty="0"/>
              <a:t>: </a:t>
            </a:r>
            <a:r>
              <a:rPr lang="de-DE" dirty="0" err="1"/>
              <a:t>lezioni</a:t>
            </a:r>
            <a:r>
              <a:rPr lang="de-DE" dirty="0"/>
              <a:t> in </a:t>
            </a:r>
            <a:r>
              <a:rPr lang="de-DE" dirty="0" err="1"/>
              <a:t>blocco</a:t>
            </a:r>
            <a:endParaRPr lang="de-DE" dirty="0"/>
          </a:p>
          <a:p>
            <a:endParaRPr lang="de-DE" dirty="0"/>
          </a:p>
          <a:p>
            <a:r>
              <a:rPr lang="de-DE" u="sng" dirty="0" err="1"/>
              <a:t>Informazione</a:t>
            </a:r>
            <a:r>
              <a:rPr lang="de-DE" u="sng" dirty="0"/>
              <a:t> </a:t>
            </a:r>
            <a:r>
              <a:rPr lang="de-DE" u="sng" dirty="0" err="1"/>
              <a:t>aggiuntiva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La </a:t>
            </a:r>
            <a:r>
              <a:rPr lang="de-DE" dirty="0" err="1"/>
              <a:t>formazione</a:t>
            </a:r>
            <a:r>
              <a:rPr lang="de-DE" dirty="0"/>
              <a:t> in </a:t>
            </a:r>
            <a:r>
              <a:rPr lang="de-DE" dirty="0" err="1"/>
              <a:t>azienda</a:t>
            </a:r>
            <a:r>
              <a:rPr lang="de-DE" dirty="0"/>
              <a:t> e le </a:t>
            </a:r>
            <a:r>
              <a:rPr lang="de-DE" dirty="0" err="1"/>
              <a:t>lezioni</a:t>
            </a:r>
            <a:r>
              <a:rPr lang="de-DE" dirty="0"/>
              <a:t> </a:t>
            </a:r>
            <a:r>
              <a:rPr lang="de-DE" dirty="0" err="1"/>
              <a:t>presso</a:t>
            </a:r>
            <a:r>
              <a:rPr lang="de-DE" dirty="0"/>
              <a:t> la </a:t>
            </a:r>
            <a:r>
              <a:rPr lang="de-DE" dirty="0" err="1"/>
              <a:t>scuola</a:t>
            </a:r>
            <a:r>
              <a:rPr lang="de-DE" dirty="0"/>
              <a:t> professionale </a:t>
            </a:r>
            <a:r>
              <a:rPr lang="de-DE" dirty="0" err="1"/>
              <a:t>seguono</a:t>
            </a:r>
            <a:r>
              <a:rPr lang="de-DE" dirty="0"/>
              <a:t>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formativi</a:t>
            </a:r>
            <a:r>
              <a:rPr lang="de-DE" dirty="0"/>
              <a:t>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insegnanti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</a:t>
            </a:r>
            <a:r>
              <a:rPr lang="de-DE" dirty="0" err="1"/>
              <a:t>‘apprendista</a:t>
            </a:r>
            <a:r>
              <a:rPr lang="de-DE" dirty="0"/>
              <a:t> non </a:t>
            </a:r>
            <a:r>
              <a:rPr lang="de-DE" dirty="0" err="1"/>
              <a:t>partecipano</a:t>
            </a:r>
            <a:r>
              <a:rPr lang="de-DE" dirty="0"/>
              <a:t>!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8356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/>
              <a:t>Nota </a:t>
            </a:r>
            <a:r>
              <a:rPr lang="de-DE" u="sng" dirty="0" err="1"/>
              <a:t>bene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Circa </a:t>
            </a:r>
            <a:r>
              <a:rPr lang="de-DE" dirty="0" err="1"/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</a:t>
            </a:r>
            <a:r>
              <a:rPr lang="de-DE" dirty="0"/>
              <a:t>di tutti </a:t>
            </a:r>
            <a:r>
              <a:rPr lang="de-DE" dirty="0" err="1"/>
              <a:t>coloro</a:t>
            </a:r>
            <a:r>
              <a:rPr lang="de-DE" dirty="0"/>
              <a:t> che </a:t>
            </a:r>
            <a:r>
              <a:rPr lang="de-DE" dirty="0" err="1"/>
              <a:t>conseguono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diploma</a:t>
            </a:r>
            <a:r>
              <a:rPr lang="de-DE" dirty="0"/>
              <a:t> di </a:t>
            </a:r>
            <a:r>
              <a:rPr lang="de-DE" dirty="0" err="1"/>
              <a:t>formazione</a:t>
            </a:r>
            <a:r>
              <a:rPr lang="de-DE" dirty="0"/>
              <a:t> in Germania </a:t>
            </a:r>
            <a:r>
              <a:rPr lang="de-DE" dirty="0" err="1"/>
              <a:t>trova</a:t>
            </a:r>
            <a:r>
              <a:rPr lang="de-DE" dirty="0"/>
              <a:t> </a:t>
            </a:r>
            <a:r>
              <a:rPr lang="de-DE" dirty="0" err="1"/>
              <a:t>lavoro</a:t>
            </a:r>
            <a:r>
              <a:rPr lang="de-DE" dirty="0"/>
              <a:t> subito </a:t>
            </a:r>
            <a:r>
              <a:rPr lang="de-DE" dirty="0" err="1"/>
              <a:t>dopo</a:t>
            </a:r>
            <a:r>
              <a:rPr lang="de-DE" dirty="0"/>
              <a:t> </a:t>
            </a:r>
            <a:r>
              <a:rPr lang="de-DE" dirty="0" err="1"/>
              <a:t>aver</a:t>
            </a:r>
            <a:r>
              <a:rPr lang="de-DE" dirty="0"/>
              <a:t> </a:t>
            </a:r>
            <a:r>
              <a:rPr lang="de-DE" dirty="0" err="1"/>
              <a:t>concluso</a:t>
            </a:r>
            <a:r>
              <a:rPr lang="de-DE" dirty="0"/>
              <a:t> la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74% </a:t>
            </a:r>
            <a:r>
              <a:rPr lang="de-DE" dirty="0"/>
              <a:t>di tutti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apprendisti</a:t>
            </a:r>
            <a:r>
              <a:rPr lang="de-DE" dirty="0"/>
              <a:t> </a:t>
            </a:r>
            <a:r>
              <a:rPr lang="de-DE" dirty="0" err="1"/>
              <a:t>viene</a:t>
            </a:r>
            <a:r>
              <a:rPr lang="de-DE" dirty="0"/>
              <a:t> </a:t>
            </a:r>
            <a:r>
              <a:rPr lang="de-DE" dirty="0" err="1"/>
              <a:t>assunto</a:t>
            </a:r>
            <a:r>
              <a:rPr lang="de-DE" dirty="0"/>
              <a:t> </a:t>
            </a:r>
            <a:r>
              <a:rPr lang="de-DE" dirty="0" err="1"/>
              <a:t>dall‘azienda</a:t>
            </a:r>
            <a:r>
              <a:rPr lang="de-DE" dirty="0"/>
              <a:t> che li ha </a:t>
            </a:r>
            <a:r>
              <a:rPr lang="de-DE" dirty="0" err="1"/>
              <a:t>formati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313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3938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/>
              <a:t>Nota </a:t>
            </a:r>
            <a:r>
              <a:rPr lang="de-DE" u="sng" dirty="0" err="1"/>
              <a:t>bene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rappresentano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sindacati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rappresentanti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lavoratori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associazioni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rappresentanti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datori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costituiscono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dirty="0" err="1"/>
              <a:t>Questi</a:t>
            </a:r>
            <a:r>
              <a:rPr lang="de-DE" dirty="0"/>
              <a:t> </a:t>
            </a:r>
            <a:r>
              <a:rPr lang="de-DE" dirty="0" err="1"/>
              <a:t>attori</a:t>
            </a:r>
            <a:r>
              <a:rPr lang="de-DE" dirty="0"/>
              <a:t> </a:t>
            </a:r>
            <a:r>
              <a:rPr lang="de-DE" dirty="0" err="1"/>
              <a:t>raggiungono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consenso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  <a:p>
            <a:r>
              <a:rPr lang="de-DE" dirty="0" err="1"/>
              <a:t>Conclusione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I: </a:t>
            </a:r>
          </a:p>
          <a:p>
            <a:r>
              <a:rPr lang="de-DE" dirty="0"/>
              <a:t>La Formazione professionale duale </a:t>
            </a:r>
            <a:r>
              <a:rPr lang="de-DE" dirty="0" err="1"/>
              <a:t>sostanzialmente</a:t>
            </a:r>
            <a:r>
              <a:rPr lang="de-DE" dirty="0"/>
              <a:t> </a:t>
            </a:r>
            <a:r>
              <a:rPr lang="de-DE" dirty="0" err="1"/>
              <a:t>viene</a:t>
            </a:r>
            <a:r>
              <a:rPr lang="de-DE" dirty="0"/>
              <a:t> </a:t>
            </a:r>
            <a:r>
              <a:rPr lang="de-DE" dirty="0" err="1"/>
              <a:t>impostata</a:t>
            </a:r>
            <a:r>
              <a:rPr lang="de-DE" dirty="0"/>
              <a:t> </a:t>
            </a:r>
            <a:r>
              <a:rPr lang="de-DE" dirty="0" err="1"/>
              <a:t>dai</a:t>
            </a:r>
            <a:r>
              <a:rPr lang="de-DE" dirty="0"/>
              <a:t> </a:t>
            </a:r>
            <a:r>
              <a:rPr lang="de-DE" dirty="0" err="1"/>
              <a:t>soggetti</a:t>
            </a:r>
            <a:r>
              <a:rPr lang="de-DE" dirty="0"/>
              <a:t> </a:t>
            </a:r>
            <a:r>
              <a:rPr lang="de-DE" dirty="0" err="1"/>
              <a:t>direttamente</a:t>
            </a:r>
            <a:r>
              <a:rPr lang="de-DE" dirty="0"/>
              <a:t> </a:t>
            </a:r>
            <a:r>
              <a:rPr lang="de-DE" dirty="0" err="1"/>
              <a:t>interessati</a:t>
            </a:r>
            <a:r>
              <a:rPr lang="de-DE" dirty="0"/>
              <a:t> e che </a:t>
            </a:r>
            <a:r>
              <a:rPr lang="de-DE" dirty="0" err="1"/>
              <a:t>conoscono</a:t>
            </a:r>
            <a:r>
              <a:rPr lang="de-DE" dirty="0"/>
              <a:t> al </a:t>
            </a:r>
            <a:r>
              <a:rPr lang="de-DE" dirty="0" err="1"/>
              <a:t>meglio</a:t>
            </a:r>
            <a:r>
              <a:rPr lang="de-DE" dirty="0"/>
              <a:t> le </a:t>
            </a:r>
            <a:r>
              <a:rPr lang="de-DE" dirty="0" err="1"/>
              <a:t>esigenze</a:t>
            </a:r>
            <a:r>
              <a:rPr lang="de-DE" dirty="0"/>
              <a:t> del </a:t>
            </a:r>
            <a:r>
              <a:rPr lang="de-DE" dirty="0" err="1"/>
              <a:t>mercato</a:t>
            </a:r>
            <a:r>
              <a:rPr lang="de-DE" dirty="0"/>
              <a:t> del </a:t>
            </a:r>
            <a:r>
              <a:rPr lang="de-DE" dirty="0" err="1"/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dirty="0" err="1"/>
              <a:t>Conclusione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Tutte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riguardano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assunte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consensuale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dirty="0" err="1"/>
              <a:t>Conclusione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III: </a:t>
            </a:r>
          </a:p>
          <a:p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validi</a:t>
            </a:r>
            <a:r>
              <a:rPr lang="de-DE" dirty="0"/>
              <a:t> </a:t>
            </a:r>
            <a:r>
              <a:rPr lang="de-DE" dirty="0" err="1"/>
              <a:t>su</a:t>
            </a:r>
            <a:r>
              <a:rPr lang="de-DE" dirty="0"/>
              <a:t> </a:t>
            </a:r>
            <a:r>
              <a:rPr lang="de-DE" dirty="0" err="1"/>
              <a:t>tutto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territorio</a:t>
            </a:r>
            <a:r>
              <a:rPr lang="de-DE" dirty="0"/>
              <a:t> </a:t>
            </a:r>
            <a:r>
              <a:rPr lang="de-DE" dirty="0" err="1"/>
              <a:t>nazionale</a:t>
            </a:r>
            <a:r>
              <a:rPr lang="de-DE" dirty="0"/>
              <a:t> e </a:t>
            </a:r>
            <a:r>
              <a:rPr lang="de-DE" dirty="0" err="1"/>
              <a:t>vengono</a:t>
            </a:r>
            <a:r>
              <a:rPr lang="de-DE" dirty="0"/>
              <a:t> </a:t>
            </a:r>
            <a:r>
              <a:rPr lang="de-DE" dirty="0" err="1"/>
              <a:t>aggiornati</a:t>
            </a:r>
            <a:r>
              <a:rPr lang="de-DE" dirty="0"/>
              <a:t> </a:t>
            </a:r>
            <a:r>
              <a:rPr lang="de-DE" dirty="0" err="1"/>
              <a:t>regolarmente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dirty="0"/>
              <a:t>Richiesta di personale </a:t>
            </a:r>
            <a:r>
              <a:rPr lang="de-DE" dirty="0" err="1"/>
              <a:t>qualificato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Germania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Paese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industrializzato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PMI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</a:t>
            </a:r>
            <a:r>
              <a:rPr lang="de-DE" dirty="0"/>
              <a:t>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in-situation &gt;&gt;&gt;</a:t>
            </a: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imparano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/>
              <a:t>"on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job</a:t>
            </a:r>
            <a:r>
              <a:rPr lang="de-DE" dirty="0"/>
              <a:t>" e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integrati</a:t>
            </a:r>
            <a:r>
              <a:rPr lang="de-DE" dirty="0"/>
              <a:t> </a:t>
            </a:r>
            <a:r>
              <a:rPr lang="de-DE" dirty="0" err="1"/>
              <a:t>nei</a:t>
            </a:r>
            <a:r>
              <a:rPr lang="de-DE" dirty="0"/>
              <a:t> </a:t>
            </a:r>
            <a:r>
              <a:rPr lang="de-DE" dirty="0" err="1"/>
              <a:t>processi</a:t>
            </a:r>
            <a:r>
              <a:rPr lang="de-DE" dirty="0"/>
              <a:t> </a:t>
            </a:r>
            <a:r>
              <a:rPr lang="de-DE" dirty="0" err="1"/>
              <a:t>lavorativi</a:t>
            </a:r>
            <a:r>
              <a:rPr lang="de-DE" dirty="0"/>
              <a:t>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dirty="0" err="1"/>
              <a:t>Formatori</a:t>
            </a:r>
            <a:r>
              <a:rPr lang="de-DE" dirty="0"/>
              <a:t> </a:t>
            </a:r>
            <a:r>
              <a:rPr lang="de-DE" dirty="0" err="1"/>
              <a:t>qualificati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/>
              <a:t>I </a:t>
            </a:r>
            <a:r>
              <a:rPr lang="de-DE" dirty="0" err="1"/>
              <a:t>formatori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/>
              <a:t>"del </a:t>
            </a:r>
            <a:r>
              <a:rPr lang="de-DE" dirty="0" err="1"/>
              <a:t>mestiere</a:t>
            </a:r>
            <a:r>
              <a:rPr lang="de-DE" dirty="0"/>
              <a:t>"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stessi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l‘azienda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 err="1"/>
              <a:t>Informazione</a:t>
            </a:r>
            <a:r>
              <a:rPr lang="de-DE" u="sng" dirty="0"/>
              <a:t> </a:t>
            </a:r>
            <a:r>
              <a:rPr lang="de-DE" u="sng" dirty="0" err="1"/>
              <a:t>aggiuntiva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quanto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legislatore</a:t>
            </a:r>
            <a:r>
              <a:rPr lang="de-DE" dirty="0"/>
              <a:t> è a capo del </a:t>
            </a:r>
            <a:r>
              <a:rPr lang="de-DE" dirty="0" err="1"/>
              <a:t>processo</a:t>
            </a:r>
            <a:r>
              <a:rPr lang="de-DE" dirty="0"/>
              <a:t> e </a:t>
            </a:r>
            <a:r>
              <a:rPr lang="de-DE" dirty="0" err="1"/>
              <a:t>definisce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contesto</a:t>
            </a:r>
            <a:r>
              <a:rPr lang="de-DE" dirty="0"/>
              <a:t>, </a:t>
            </a: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demanda</a:t>
            </a:r>
            <a:r>
              <a:rPr lang="de-DE" dirty="0"/>
              <a:t> </a:t>
            </a:r>
            <a:r>
              <a:rPr lang="de-DE" dirty="0" err="1"/>
              <a:t>decisioni</a:t>
            </a:r>
            <a:r>
              <a:rPr lang="de-DE" dirty="0"/>
              <a:t> </a:t>
            </a:r>
            <a:r>
              <a:rPr lang="de-DE" dirty="0" err="1"/>
              <a:t>fondamentali</a:t>
            </a:r>
            <a:r>
              <a:rPr lang="de-DE" dirty="0"/>
              <a:t> ai </a:t>
            </a:r>
            <a:r>
              <a:rPr lang="de-DE" dirty="0" err="1"/>
              <a:t>portatori</a:t>
            </a:r>
            <a:r>
              <a:rPr lang="de-DE" dirty="0"/>
              <a:t> </a:t>
            </a:r>
            <a:r>
              <a:rPr lang="de-DE" dirty="0" err="1"/>
              <a:t>d‘interesse</a:t>
            </a:r>
            <a:r>
              <a:rPr lang="de-DE" dirty="0"/>
              <a:t> </a:t>
            </a:r>
            <a:r>
              <a:rPr lang="de-DE" dirty="0" err="1"/>
              <a:t>direttamente</a:t>
            </a:r>
            <a:r>
              <a:rPr lang="de-DE" dirty="0"/>
              <a:t> </a:t>
            </a:r>
            <a:r>
              <a:rPr lang="de-DE" dirty="0" err="1"/>
              <a:t>coinvolti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d‘esame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paritetica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congiunta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tutti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livelli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70%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si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svolge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rilasciato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dirty="0"/>
              <a:t>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dall‘azienda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insegnanti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dirty="0" err="1"/>
              <a:t>Relazioni</a:t>
            </a:r>
            <a:r>
              <a:rPr lang="de-DE" dirty="0"/>
              <a:t> sui </a:t>
            </a:r>
            <a:r>
              <a:rPr lang="de-DE" dirty="0" err="1"/>
              <a:t>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</a:t>
            </a:r>
            <a:r>
              <a:rPr lang="de-DE" dirty="0" err="1"/>
              <a:t>d</a:t>
            </a:r>
            <a:r>
              <a:rPr lang="de-DE" dirty="0"/>
              <a:t> di </a:t>
            </a:r>
            <a:r>
              <a:rPr lang="de-DE" dirty="0" err="1"/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482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 err="1"/>
              <a:t>Altri</a:t>
            </a:r>
            <a:r>
              <a:rPr lang="de-DE" u="sng" dirty="0"/>
              <a:t> </a:t>
            </a:r>
            <a:r>
              <a:rPr lang="de-DE" u="sng" dirty="0" err="1"/>
              <a:t>vantaggi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Maggiore </a:t>
            </a:r>
            <a:r>
              <a:rPr lang="de-DE" dirty="0" err="1"/>
              <a:t>identificazione</a:t>
            </a:r>
            <a:r>
              <a:rPr lang="de-DE" dirty="0"/>
              <a:t> con </a:t>
            </a:r>
            <a:r>
              <a:rPr lang="de-DE" dirty="0" err="1"/>
              <a:t>l‘azienda</a:t>
            </a:r>
            <a:r>
              <a:rPr lang="de-DE" dirty="0"/>
              <a:t> che </a:t>
            </a:r>
            <a:r>
              <a:rPr lang="de-DE" dirty="0" err="1"/>
              <a:t>eroga</a:t>
            </a:r>
            <a:r>
              <a:rPr lang="de-DE" dirty="0"/>
              <a:t> la </a:t>
            </a:r>
            <a:r>
              <a:rPr lang="de-DE" dirty="0" err="1"/>
              <a:t>formazione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Formazione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altre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l‘ulteriore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 err="1"/>
              <a:t>Altro</a:t>
            </a:r>
            <a:r>
              <a:rPr lang="de-DE" u="sng" dirty="0"/>
              <a:t> </a:t>
            </a:r>
            <a:r>
              <a:rPr lang="de-DE" u="sng" dirty="0" err="1"/>
              <a:t>vantaggio</a:t>
            </a:r>
            <a:r>
              <a:rPr lang="de-DE" u="sng" dirty="0"/>
              <a:t>:</a:t>
            </a:r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Riduzione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reclutamento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riqualificazione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vantaggio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 err="1"/>
              <a:t>precoce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sviluppi</a:t>
            </a:r>
            <a:r>
              <a:rPr lang="de-DE" dirty="0"/>
              <a:t> </a:t>
            </a:r>
            <a:r>
              <a:rPr lang="de-DE" dirty="0" err="1"/>
              <a:t>economici</a:t>
            </a:r>
            <a:r>
              <a:rPr lang="de-DE" dirty="0"/>
              <a:t> e sul </a:t>
            </a:r>
            <a:r>
              <a:rPr lang="de-DE" dirty="0" err="1"/>
              <a:t>mercato</a:t>
            </a:r>
            <a:r>
              <a:rPr lang="de-DE" dirty="0"/>
              <a:t> del </a:t>
            </a:r>
            <a:r>
              <a:rPr lang="de-DE" dirty="0" err="1"/>
              <a:t>lavoro</a:t>
            </a:r>
            <a:r>
              <a:rPr lang="de-DE" dirty="0"/>
              <a:t>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Discrepanza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quasi 80.000 </a:t>
            </a:r>
            <a:r>
              <a:rPr lang="de-DE" dirty="0" err="1"/>
              <a:t>candidati</a:t>
            </a:r>
            <a:r>
              <a:rPr lang="de-DE" dirty="0"/>
              <a:t> senza </a:t>
            </a:r>
            <a:r>
              <a:rPr lang="de-DE" dirty="0" err="1"/>
              <a:t>posto</a:t>
            </a:r>
            <a:r>
              <a:rPr lang="de-DE" dirty="0"/>
              <a:t> di </a:t>
            </a:r>
            <a:r>
              <a:rPr lang="de-DE" dirty="0" err="1"/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 err="1"/>
              <a:t>Carenza</a:t>
            </a:r>
            <a:r>
              <a:rPr lang="de-DE" dirty="0"/>
              <a:t> di </a:t>
            </a:r>
            <a:r>
              <a:rPr lang="de-DE" dirty="0" err="1"/>
              <a:t>competenze</a:t>
            </a:r>
            <a:r>
              <a:rPr lang="de-DE" dirty="0"/>
              <a:t> </a:t>
            </a:r>
            <a:r>
              <a:rPr lang="de-DE" dirty="0" err="1"/>
              <a:t>informali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affidabilità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scrivere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conto)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Requisiti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Es.: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straniere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dirty="0" err="1"/>
              <a:t>Apprendimento</a:t>
            </a:r>
            <a:r>
              <a:rPr lang="de-DE" dirty="0"/>
              <a:t> permanente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 err="1"/>
              <a:t>Soprattutto</a:t>
            </a:r>
            <a:r>
              <a:rPr lang="de-DE" dirty="0"/>
              <a:t> per i </a:t>
            </a:r>
            <a:r>
              <a:rPr lang="de-DE" dirty="0" err="1"/>
              <a:t>candidati</a:t>
            </a:r>
            <a:r>
              <a:rPr lang="de-DE" dirty="0"/>
              <a:t> </a:t>
            </a:r>
            <a:r>
              <a:rPr lang="de-DE" dirty="0" err="1"/>
              <a:t>meno</a:t>
            </a:r>
            <a:r>
              <a:rPr lang="de-DE" dirty="0"/>
              <a:t> </a:t>
            </a:r>
            <a:r>
              <a:rPr lang="de-DE" dirty="0" err="1"/>
              <a:t>giovani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Discrepanza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 err="1"/>
              <a:t>Posti</a:t>
            </a:r>
            <a:r>
              <a:rPr lang="de-DE" dirty="0"/>
              <a:t> di </a:t>
            </a:r>
            <a:r>
              <a:rPr lang="de-DE" dirty="0" err="1"/>
              <a:t>appredistato</a:t>
            </a:r>
            <a:r>
              <a:rPr lang="de-DE" dirty="0"/>
              <a:t> </a:t>
            </a:r>
            <a:r>
              <a:rPr lang="de-DE" dirty="0" err="1"/>
              <a:t>rimasti</a:t>
            </a:r>
            <a:r>
              <a:rPr lang="de-DE" dirty="0"/>
              <a:t> </a:t>
            </a:r>
            <a:r>
              <a:rPr lang="de-DE" dirty="0" err="1"/>
              <a:t>vuoti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2010: 19.800 / 2018: 57.700 – </a:t>
            </a:r>
            <a:r>
              <a:rPr lang="de-DE" dirty="0"/>
              <a:t>Il </a:t>
            </a:r>
            <a:r>
              <a:rPr lang="de-DE" dirty="0" err="1"/>
              <a:t>numero</a:t>
            </a:r>
            <a:r>
              <a:rPr lang="de-DE" dirty="0"/>
              <a:t> si è quasi </a:t>
            </a:r>
            <a:r>
              <a:rPr lang="de-DE" dirty="0" err="1"/>
              <a:t>triplicato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maturità</a:t>
            </a:r>
            <a:r>
              <a:rPr lang="de-DE" dirty="0"/>
              <a:t>"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 err="1"/>
              <a:t>Carenza</a:t>
            </a:r>
            <a:r>
              <a:rPr lang="de-DE" dirty="0"/>
              <a:t> di </a:t>
            </a:r>
            <a:r>
              <a:rPr lang="de-DE" dirty="0" err="1"/>
              <a:t>competenze</a:t>
            </a:r>
            <a:r>
              <a:rPr lang="de-DE" dirty="0"/>
              <a:t> </a:t>
            </a:r>
            <a:r>
              <a:rPr lang="de-DE" dirty="0" err="1"/>
              <a:t>sociali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nozioni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dispendio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extra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risorse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dirty="0"/>
              <a:t>personale e di tempo, </a:t>
            </a:r>
            <a:r>
              <a:rPr lang="de-DE" dirty="0" err="1"/>
              <a:t>qualifiche</a:t>
            </a:r>
            <a:r>
              <a:rPr lang="de-DE" dirty="0"/>
              <a:t> </a:t>
            </a:r>
            <a:r>
              <a:rPr lang="de-DE" dirty="0" err="1"/>
              <a:t>speciali</a:t>
            </a:r>
            <a:r>
              <a:rPr lang="de-DE" dirty="0"/>
              <a:t> del personale </a:t>
            </a:r>
            <a:r>
              <a:rPr lang="de-DE" dirty="0" err="1"/>
              <a:t>addetto</a:t>
            </a:r>
            <a:r>
              <a:rPr lang="de-DE" dirty="0"/>
              <a:t> alla </a:t>
            </a:r>
            <a:r>
              <a:rPr lang="de-DE" dirty="0" err="1"/>
              <a:t>formazione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Cambiamenti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demografici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/>
              <a:t>Ci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m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intraprendere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fabbisogno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può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più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soddisfatto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Tendenza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all‘accademizzazione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/>
              <a:t>La </a:t>
            </a:r>
            <a:r>
              <a:rPr lang="de-DE" dirty="0" err="1"/>
              <a:t>formazione</a:t>
            </a:r>
            <a:r>
              <a:rPr lang="de-DE" dirty="0"/>
              <a:t> professionale è </a:t>
            </a:r>
            <a:r>
              <a:rPr lang="de-DE" dirty="0" err="1"/>
              <a:t>passata</a:t>
            </a:r>
            <a:r>
              <a:rPr lang="de-DE" dirty="0"/>
              <a:t> di </a:t>
            </a:r>
            <a:r>
              <a:rPr lang="de-DE" dirty="0" err="1"/>
              <a:t>moda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l‘università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trendy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dirty="0" err="1"/>
              <a:t>Differenze</a:t>
            </a:r>
            <a:r>
              <a:rPr lang="de-DE" dirty="0"/>
              <a:t> </a:t>
            </a:r>
            <a:r>
              <a:rPr lang="de-DE" dirty="0" err="1"/>
              <a:t>regionali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</a:t>
            </a: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Domanda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dirty="0" err="1"/>
              <a:t>Inclusione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/>
              <a:t>Come </a:t>
            </a:r>
            <a:r>
              <a:rPr lang="de-DE" dirty="0" err="1"/>
              <a:t>compito</a:t>
            </a:r>
            <a:r>
              <a:rPr lang="de-DE" dirty="0"/>
              <a:t> della </a:t>
            </a:r>
            <a:r>
              <a:rPr lang="de-DE" dirty="0" err="1"/>
              <a:t>società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712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002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 err="1"/>
              <a:t>Informazioni</a:t>
            </a:r>
            <a:r>
              <a:rPr lang="de-DE" u="sng" dirty="0"/>
              <a:t> </a:t>
            </a:r>
            <a:r>
              <a:rPr lang="de-DE" u="sng" dirty="0" err="1"/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Nel </a:t>
            </a:r>
            <a:r>
              <a:rPr lang="de-DE" dirty="0" err="1"/>
              <a:t>complesso</a:t>
            </a:r>
            <a:r>
              <a:rPr lang="de-DE" dirty="0"/>
              <a:t>,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53% circa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propria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Il </a:t>
            </a:r>
            <a:r>
              <a:rPr lang="de-DE" dirty="0" err="1"/>
              <a:t>tasso</a:t>
            </a:r>
            <a:r>
              <a:rPr lang="de-DE" dirty="0"/>
              <a:t> di </a:t>
            </a:r>
            <a:r>
              <a:rPr lang="de-DE" dirty="0" err="1"/>
              <a:t>occupazione</a:t>
            </a:r>
            <a:r>
              <a:rPr lang="de-DE" dirty="0"/>
              <a:t> è </a:t>
            </a:r>
            <a:r>
              <a:rPr lang="de-DE" dirty="0" err="1"/>
              <a:t>alto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l‘apprendistato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all’82%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non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u="sng" dirty="0" err="1"/>
              <a:t>Effetto</a:t>
            </a:r>
            <a:r>
              <a:rPr lang="de-DE" u="sng" dirty="0"/>
              <a:t> </a:t>
            </a:r>
            <a:r>
              <a:rPr lang="de-DE" u="sng" dirty="0" err="1"/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dirty="0"/>
              <a:t>Il </a:t>
            </a:r>
            <a:r>
              <a:rPr lang="de-DE" dirty="0" err="1"/>
              <a:t>tasso</a:t>
            </a:r>
            <a:r>
              <a:rPr lang="de-DE" dirty="0"/>
              <a:t> di </a:t>
            </a:r>
            <a:r>
              <a:rPr lang="de-DE" dirty="0" err="1"/>
              <a:t>disoccupazione</a:t>
            </a:r>
            <a:r>
              <a:rPr lang="de-DE" dirty="0"/>
              <a:t> </a:t>
            </a:r>
            <a:r>
              <a:rPr lang="de-DE" dirty="0" err="1"/>
              <a:t>giovanile</a:t>
            </a:r>
            <a:r>
              <a:rPr lang="de-DE" dirty="0"/>
              <a:t> in Germania si </a:t>
            </a:r>
            <a:r>
              <a:rPr lang="de-DE" dirty="0" err="1"/>
              <a:t>aggira</a:t>
            </a:r>
            <a:r>
              <a:rPr lang="de-DE" dirty="0"/>
              <a:t> </a:t>
            </a:r>
            <a:r>
              <a:rPr lang="de-DE" dirty="0" err="1"/>
              <a:t>appena</a:t>
            </a:r>
            <a:r>
              <a:rPr lang="de-DE" dirty="0"/>
              <a:t> </a:t>
            </a:r>
            <a:r>
              <a:rPr lang="de-DE" dirty="0" err="1"/>
              <a:t>intono</a:t>
            </a:r>
            <a:r>
              <a:rPr lang="de-DE" dirty="0"/>
              <a:t> al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L‘età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apprendisti</a:t>
            </a:r>
            <a:r>
              <a:rPr lang="de-DE" dirty="0"/>
              <a:t> è </a:t>
            </a:r>
            <a:r>
              <a:rPr lang="de-DE"/>
              <a:t>di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20,0 </a:t>
            </a:r>
            <a:r>
              <a:rPr lang="de-DE" dirty="0" err="1"/>
              <a:t>anni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L‘investimento</a:t>
            </a:r>
            <a:r>
              <a:rPr lang="de-DE" dirty="0"/>
              <a:t> annuale per </a:t>
            </a:r>
            <a:r>
              <a:rPr lang="de-DE" dirty="0" err="1"/>
              <a:t>apprendista</a:t>
            </a:r>
            <a:r>
              <a:rPr lang="de-DE" dirty="0"/>
              <a:t> si </a:t>
            </a:r>
            <a:r>
              <a:rPr lang="de-DE" dirty="0" err="1"/>
              <a:t>attesta</a:t>
            </a:r>
            <a:r>
              <a:rPr lang="de-DE" dirty="0"/>
              <a:t> </a:t>
            </a:r>
            <a:r>
              <a:rPr lang="de-DE" dirty="0" err="1"/>
              <a:t>su</a:t>
            </a:r>
            <a:r>
              <a:rPr lang="de-DE" dirty="0"/>
              <a:t>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 di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18.000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70%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(ca. 13.600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ammortizzato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produttivo</a:t>
            </a:r>
            <a:r>
              <a:rPr lang="de-DE" dirty="0"/>
              <a:t> </a:t>
            </a:r>
            <a:r>
              <a:rPr lang="de-DE" dirty="0" err="1"/>
              <a:t>dell‘apprendista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u="sng" dirty="0" err="1"/>
              <a:t>Ciò</a:t>
            </a:r>
            <a:r>
              <a:rPr lang="de-DE" u="sng" dirty="0"/>
              <a:t> </a:t>
            </a:r>
            <a:r>
              <a:rPr lang="de-DE" u="sng" dirty="0" err="1"/>
              <a:t>significa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Vantaggio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internazionale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le PMI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tedesche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Personale </a:t>
            </a:r>
            <a:r>
              <a:rPr lang="de-DE" dirty="0" err="1"/>
              <a:t>futuro</a:t>
            </a:r>
            <a:r>
              <a:rPr lang="de-DE" dirty="0"/>
              <a:t> </a:t>
            </a:r>
            <a:r>
              <a:rPr lang="de-DE" dirty="0" err="1"/>
              <a:t>formato</a:t>
            </a:r>
            <a:r>
              <a:rPr lang="de-DE" dirty="0"/>
              <a:t> in modo </a:t>
            </a:r>
            <a:r>
              <a:rPr lang="de-DE" dirty="0" err="1"/>
              <a:t>conforme</a:t>
            </a:r>
            <a:r>
              <a:rPr lang="de-DE" dirty="0"/>
              <a:t> alle proprie </a:t>
            </a:r>
            <a:r>
              <a:rPr lang="de-DE" dirty="0" err="1"/>
              <a:t>esigenze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Bassi </a:t>
            </a:r>
            <a:r>
              <a:rPr lang="de-DE" dirty="0" err="1"/>
              <a:t>investimenti</a:t>
            </a:r>
            <a:r>
              <a:rPr lang="de-DE" dirty="0"/>
              <a:t> sul </a:t>
            </a:r>
            <a:r>
              <a:rPr lang="de-DE" dirty="0" err="1"/>
              <a:t>mercato</a:t>
            </a:r>
            <a:r>
              <a:rPr lang="de-DE" dirty="0"/>
              <a:t> del personale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 err="1"/>
              <a:t>Informazioni</a:t>
            </a:r>
            <a:r>
              <a:rPr lang="de-DE" u="sng" dirty="0"/>
              <a:t> </a:t>
            </a:r>
            <a:r>
              <a:rPr lang="de-DE" u="sng" dirty="0" err="1"/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Attraverso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suddivisione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 err="1"/>
              <a:t>ben</a:t>
            </a:r>
            <a:r>
              <a:rPr lang="de-DE" dirty="0"/>
              <a:t> </a:t>
            </a:r>
            <a:r>
              <a:rPr lang="de-DE" dirty="0" err="1"/>
              <a:t>definita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ruoli</a:t>
            </a:r>
            <a:r>
              <a:rPr lang="de-DE" dirty="0"/>
              <a:t>, i </a:t>
            </a:r>
            <a:r>
              <a:rPr lang="de-DE" dirty="0" err="1"/>
              <a:t>tre</a:t>
            </a:r>
            <a:r>
              <a:rPr lang="de-DE" dirty="0"/>
              <a:t> </a:t>
            </a:r>
            <a:r>
              <a:rPr lang="de-DE" dirty="0" err="1"/>
              <a:t>attori</a:t>
            </a:r>
            <a:r>
              <a:rPr lang="de-DE" dirty="0"/>
              <a:t> </a:t>
            </a:r>
            <a:r>
              <a:rPr lang="de-DE" dirty="0" err="1"/>
              <a:t>assicurano</a:t>
            </a:r>
            <a:r>
              <a:rPr lang="de-DE" dirty="0"/>
              <a:t> le </a:t>
            </a:r>
            <a:r>
              <a:rPr lang="de-DE" dirty="0" err="1"/>
              <a:t>condizioni</a:t>
            </a:r>
            <a:r>
              <a:rPr lang="de-DE" dirty="0"/>
              <a:t> </a:t>
            </a:r>
            <a:r>
              <a:rPr lang="de-DE" dirty="0" err="1"/>
              <a:t>quadro</a:t>
            </a:r>
            <a:r>
              <a:rPr lang="de-DE" dirty="0"/>
              <a:t> per </a:t>
            </a:r>
            <a:r>
              <a:rPr lang="de-DE" dirty="0" err="1"/>
              <a:t>l‘istruzione</a:t>
            </a:r>
            <a:r>
              <a:rPr lang="de-DE" dirty="0"/>
              <a:t> e la </a:t>
            </a:r>
            <a:r>
              <a:rPr lang="de-DE" dirty="0" err="1"/>
              <a:t>formazione</a:t>
            </a:r>
            <a:r>
              <a:rPr lang="de-DE" dirty="0"/>
              <a:t> professionale.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Tutti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attori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 err="1"/>
              <a:t>detengono</a:t>
            </a:r>
            <a:r>
              <a:rPr lang="de-DE" dirty="0"/>
              <a:t> la „</a:t>
            </a:r>
            <a:r>
              <a:rPr lang="de-DE" dirty="0" err="1"/>
              <a:t>o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wnership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congiuntamente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tutti </a:t>
            </a:r>
            <a:r>
              <a:rPr lang="de-DE" dirty="0" err="1"/>
              <a:t>responsabili</a:t>
            </a:r>
            <a:r>
              <a:rPr lang="de-DE" dirty="0"/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G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arantiscono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innovarsi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costantemente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Assicurano</a:t>
            </a:r>
            <a:r>
              <a:rPr lang="de-DE" dirty="0"/>
              <a:t>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di </a:t>
            </a:r>
            <a:r>
              <a:rPr lang="de-DE" dirty="0" err="1"/>
              <a:t>qualità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Le </a:t>
            </a:r>
            <a:r>
              <a:rPr lang="de-DE" dirty="0" err="1"/>
              <a:t>aziende</a:t>
            </a:r>
            <a:r>
              <a:rPr lang="de-DE" dirty="0"/>
              <a:t> e le </a:t>
            </a:r>
            <a:r>
              <a:rPr lang="de-DE" dirty="0" err="1"/>
              <a:t>camere</a:t>
            </a:r>
            <a:r>
              <a:rPr lang="de-DE" dirty="0"/>
              <a:t> </a:t>
            </a:r>
            <a:r>
              <a:rPr lang="de-DE" dirty="0" err="1"/>
              <a:t>danno</a:t>
            </a:r>
            <a:r>
              <a:rPr lang="de-DE" dirty="0"/>
              <a:t> </a:t>
            </a:r>
            <a:r>
              <a:rPr lang="de-DE" dirty="0" err="1"/>
              <a:t>l‘impulso</a:t>
            </a:r>
            <a:r>
              <a:rPr lang="de-DE" dirty="0"/>
              <a:t> per </a:t>
            </a:r>
            <a:r>
              <a:rPr lang="de-DE" dirty="0" err="1"/>
              <a:t>lo</a:t>
            </a:r>
            <a:r>
              <a:rPr lang="de-DE" dirty="0"/>
              <a:t> </a:t>
            </a:r>
            <a:r>
              <a:rPr lang="de-DE" dirty="0" err="1"/>
              <a:t>sviluppo</a:t>
            </a:r>
            <a:r>
              <a:rPr lang="de-DE" dirty="0"/>
              <a:t> e </a:t>
            </a:r>
            <a:r>
              <a:rPr lang="de-DE" dirty="0" err="1"/>
              <a:t>l‘aggiornamento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formativi</a:t>
            </a:r>
            <a:r>
              <a:rPr lang="de-DE" dirty="0"/>
              <a:t> perché </a:t>
            </a:r>
            <a:r>
              <a:rPr lang="de-DE" dirty="0" err="1"/>
              <a:t>sanno</a:t>
            </a:r>
            <a:r>
              <a:rPr lang="de-DE" dirty="0"/>
              <a:t>, </a:t>
            </a:r>
            <a:r>
              <a:rPr lang="de-DE" dirty="0" err="1"/>
              <a:t>meglio</a:t>
            </a:r>
            <a:r>
              <a:rPr lang="de-DE" dirty="0"/>
              <a:t> di tutti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altri</a:t>
            </a:r>
            <a:r>
              <a:rPr lang="de-DE" dirty="0"/>
              <a:t>, </a:t>
            </a:r>
            <a:r>
              <a:rPr lang="de-DE" dirty="0" err="1"/>
              <a:t>quali</a:t>
            </a:r>
            <a:r>
              <a:rPr lang="de-DE" dirty="0"/>
              <a:t> </a:t>
            </a:r>
            <a:r>
              <a:rPr lang="de-DE" dirty="0" err="1"/>
              <a:t>conoscenze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richieste</a:t>
            </a:r>
            <a:r>
              <a:rPr lang="de-D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u="sng" dirty="0"/>
              <a:t>Altre </a:t>
            </a:r>
            <a:r>
              <a:rPr lang="de-DE" u="sng" dirty="0" err="1"/>
              <a:t>funzioni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Fungere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mediatore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dirty="0" err="1"/>
              <a:t>caso</a:t>
            </a:r>
            <a:r>
              <a:rPr lang="de-DE" dirty="0"/>
              <a:t> di </a:t>
            </a:r>
            <a:r>
              <a:rPr lang="de-DE" dirty="0" err="1"/>
              <a:t>divergenze</a:t>
            </a:r>
            <a:r>
              <a:rPr lang="de-DE" dirty="0"/>
              <a:t> </a:t>
            </a:r>
            <a:r>
              <a:rPr lang="de-DE" dirty="0" err="1"/>
              <a:t>tra</a:t>
            </a:r>
            <a:r>
              <a:rPr lang="de-DE" dirty="0"/>
              <a:t>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apprendisti</a:t>
            </a:r>
            <a:r>
              <a:rPr lang="de-DE" dirty="0"/>
              <a:t> e le </a:t>
            </a:r>
            <a:r>
              <a:rPr lang="de-DE" dirty="0" err="1"/>
              <a:t>aziende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circa 7,7 </a:t>
            </a:r>
            <a:r>
              <a:rPr lang="de-DE" dirty="0" err="1"/>
              <a:t>miliardi</a:t>
            </a:r>
            <a:r>
              <a:rPr lang="de-DE" dirty="0"/>
              <a:t> di </a:t>
            </a:r>
            <a:r>
              <a:rPr lang="de-DE" dirty="0" err="1"/>
              <a:t>euro</a:t>
            </a:r>
            <a:r>
              <a:rPr lang="de-DE" dirty="0"/>
              <a:t> </a:t>
            </a:r>
            <a:r>
              <a:rPr lang="de-DE" dirty="0" err="1"/>
              <a:t>ogni</a:t>
            </a:r>
            <a:r>
              <a:rPr lang="de-DE" dirty="0"/>
              <a:t> anno </a:t>
            </a:r>
            <a:r>
              <a:rPr lang="de-DE" dirty="0" err="1"/>
              <a:t>nell‘istruzione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 err="1"/>
              <a:t>Informazioni</a:t>
            </a:r>
            <a:r>
              <a:rPr lang="de-DE" u="sng" dirty="0"/>
              <a:t> </a:t>
            </a:r>
            <a:r>
              <a:rPr lang="de-DE" u="sng" dirty="0" err="1"/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concertazione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Regolamenti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</a:t>
            </a:r>
            <a:r>
              <a:rPr lang="de-DE" dirty="0" err="1"/>
              <a:t>e</a:t>
            </a:r>
            <a:r>
              <a:rPr lang="de-DE" dirty="0"/>
              <a:t> si </a:t>
            </a:r>
            <a:r>
              <a:rPr lang="de-DE" dirty="0" err="1"/>
              <a:t>svolge</a:t>
            </a:r>
            <a:r>
              <a:rPr lang="de-DE" dirty="0"/>
              <a:t> sotto la </a:t>
            </a:r>
            <a:r>
              <a:rPr lang="de-DE" dirty="0" err="1"/>
              <a:t>direzione</a:t>
            </a:r>
            <a:r>
              <a:rPr lang="de-DE" dirty="0"/>
              <a:t> </a:t>
            </a:r>
            <a:r>
              <a:rPr lang="de-DE" dirty="0" err="1"/>
              <a:t>dell‘Istituto</a:t>
            </a:r>
            <a:r>
              <a:rPr lang="de-DE" dirty="0"/>
              <a:t> </a:t>
            </a:r>
            <a:r>
              <a:rPr lang="de-DE" dirty="0" err="1"/>
              <a:t>Federale</a:t>
            </a:r>
            <a:r>
              <a:rPr lang="de-DE" dirty="0"/>
              <a:t> per la Formazione Professionale (BIBB)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dirty="0"/>
              <a:t>Le </a:t>
            </a:r>
            <a:r>
              <a:rPr lang="de-DE" dirty="0" err="1"/>
              <a:t>parti</a:t>
            </a:r>
            <a:r>
              <a:rPr lang="de-DE" dirty="0"/>
              <a:t> </a:t>
            </a:r>
            <a:r>
              <a:rPr lang="de-DE" dirty="0" err="1"/>
              <a:t>sociali</a:t>
            </a:r>
            <a:r>
              <a:rPr lang="de-DE" dirty="0"/>
              <a:t> </a:t>
            </a:r>
            <a:r>
              <a:rPr lang="de-DE" dirty="0" err="1"/>
              <a:t>ed</a:t>
            </a:r>
            <a:r>
              <a:rPr lang="de-DE" dirty="0"/>
              <a:t> </a:t>
            </a:r>
            <a:r>
              <a:rPr lang="de-DE" dirty="0" err="1"/>
              <a:t>economiche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coinvolte</a:t>
            </a:r>
            <a:r>
              <a:rPr lang="de-DE" dirty="0"/>
              <a:t> in </a:t>
            </a:r>
            <a:r>
              <a:rPr lang="de-DE" dirty="0" err="1"/>
              <a:t>ogni</a:t>
            </a:r>
            <a:r>
              <a:rPr lang="de-DE" dirty="0"/>
              <a:t> fase del </a:t>
            </a:r>
            <a:r>
              <a:rPr lang="de-DE" dirty="0" err="1"/>
              <a:t>processo</a:t>
            </a:r>
            <a:r>
              <a:rPr lang="de-DE" dirty="0"/>
              <a:t>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2824480" y="5819775"/>
            <a:ext cx="6624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Ufficio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federale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la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cooperazione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internazionale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dell‘istruzione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formazione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professionale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39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99.php" TargetMode="External"/><Relationship Id="rId13" Type="http://schemas.openxmlformats.org/officeDocument/2006/relationships/hyperlink" Target="http://www.gesetze-im-internet.de/betrvg/" TargetMode="External"/><Relationship Id="rId3" Type="http://schemas.openxmlformats.org/officeDocument/2006/relationships/hyperlink" Target="https://www.bibb.de/datenreport/de/index.php" TargetMode="External"/><Relationship Id="rId7" Type="http://schemas.openxmlformats.org/officeDocument/2006/relationships/hyperlink" Target="https://www.bibb.de/dienst/veroeffentlichungen/de/publication/show/8269" TargetMode="External"/><Relationship Id="rId12" Type="http://schemas.openxmlformats.org/officeDocument/2006/relationships/hyperlink" Target="http://www.gesetze-im-internet.de/tvg/index.html" TargetMode="External"/><Relationship Id="rId17" Type="http://schemas.openxmlformats.org/officeDocument/2006/relationships/hyperlink" Target="mailto:govet@govet.international" TargetMode="External"/><Relationship Id="rId2" Type="http://schemas.openxmlformats.org/officeDocument/2006/relationships/notesSlide" Target="../notesSlides/notesSlide36.xml"/><Relationship Id="rId16" Type="http://schemas.openxmlformats.org/officeDocument/2006/relationships/hyperlink" Target="https://www.bibb.de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Zahl%20der%20neu%20abgeschlossenen%20Ausbildungsvertr&#228;ge%20erneut%20gestiegen%20-%20BMBF" TargetMode="External"/><Relationship Id="rId11" Type="http://schemas.openxmlformats.org/officeDocument/2006/relationships/hyperlink" Target="http://www.gesetze-im-internet.de/ihk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jarbsch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s://www.govet.international/de/54887.php" TargetMode="External"/><Relationship Id="rId14" Type="http://schemas.openxmlformats.org/officeDocument/2006/relationships/hyperlink" Target="https://www.govet.international/languages/it/index.php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859" y="2922143"/>
            <a:ext cx="6047117" cy="689389"/>
          </a:xfrm>
        </p:spPr>
        <p:txBody>
          <a:bodyPr/>
          <a:lstStyle/>
          <a:p>
            <a:pPr algn="ctr"/>
            <a:r>
              <a:rPr lang="it-IT" sz="2800" dirty="0"/>
              <a:t>La formazione professionale duale in Germania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it-I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Gli attori: Stato — l'architetto del contesto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dirty="0"/>
              <a:t>negozia il Regolamento della formazione con le parti sociali (formazione professionale in azienda)</a:t>
            </a:r>
          </a:p>
          <a:p>
            <a:pPr lvl="1"/>
            <a:r>
              <a:rPr lang="it-IT" dirty="0"/>
              <a:t>definisce la formazione nelle scuole professionali: </a:t>
            </a:r>
            <a:r>
              <a:rPr lang="it-IT" u="sng" dirty="0"/>
              <a:t>Programma quadro d’insegnamento</a:t>
            </a:r>
          </a:p>
          <a:p>
            <a:pPr lvl="1"/>
            <a:r>
              <a:rPr lang="it-IT" dirty="0"/>
              <a:t>finanzia, controlla e verifica il sistema scolastico professionale pubblico</a:t>
            </a:r>
          </a:p>
          <a:p>
            <a:pPr lvl="1"/>
            <a:r>
              <a:rPr lang="it-IT" dirty="0"/>
              <a:t>svolge attività di ricerca nel settore dell’istruzione e formazione professionale (BIBB)</a:t>
            </a:r>
          </a:p>
          <a:p>
            <a:pPr lvl="1"/>
            <a:r>
              <a:rPr lang="it-IT" dirty="0"/>
              <a:t>Sostiene (per esempio giovani, disoccupati, persone svantaggiate) nella ricerca di un posto di apprendistato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Il contesto: gli standard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definiscono la realizzazione della formazione professionale duale nelle aziende e scuole professionali</a:t>
            </a:r>
          </a:p>
          <a:p>
            <a:pPr lvl="1"/>
            <a:r>
              <a:rPr lang="it-IT" dirty="0"/>
              <a:t>assicurano il controllo della qualità e la promozione della formazione professionale duale</a:t>
            </a:r>
          </a:p>
          <a:p>
            <a:pPr lvl="1"/>
            <a:r>
              <a:rPr lang="it-IT" dirty="0"/>
              <a:t>sono validi e vincolanti su tutto il territorio nazionale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Il contesto: come nascono gli standard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b="1" dirty="0"/>
              <a:t>1 </a:t>
            </a:r>
            <a:r>
              <a:rPr lang="it-IT" dirty="0"/>
              <a:t>I </a:t>
            </a:r>
            <a:r>
              <a:rPr lang="it-IT" b="1" dirty="0"/>
              <a:t>datori di lavoro</a:t>
            </a:r>
            <a:r>
              <a:rPr lang="it-IT" dirty="0"/>
              <a:t> identificano nuove mansioni e qualifiche in azienda </a:t>
            </a:r>
          </a:p>
          <a:p>
            <a:pPr lvl="1"/>
            <a:r>
              <a:rPr lang="it-IT" b="1" dirty="0"/>
              <a:t>2 </a:t>
            </a:r>
            <a:r>
              <a:rPr lang="it-IT" dirty="0"/>
              <a:t>Le </a:t>
            </a:r>
            <a:r>
              <a:rPr lang="it-IT" b="1" dirty="0"/>
              <a:t>parti sociali</a:t>
            </a:r>
            <a:r>
              <a:rPr lang="it-IT" dirty="0"/>
              <a:t> </a:t>
            </a:r>
            <a:r>
              <a:rPr lang="it-IT" b="1" dirty="0"/>
              <a:t>e lo Stato</a:t>
            </a:r>
            <a:r>
              <a:rPr lang="it-IT" dirty="0"/>
              <a:t> negoziano e approvano nuovi standard di formazione in azienda con il supporto del BIBB in funzione di moderatore </a:t>
            </a:r>
          </a:p>
          <a:p>
            <a:pPr lvl="1"/>
            <a:r>
              <a:rPr lang="it-IT" b="1" dirty="0"/>
              <a:t>3 </a:t>
            </a:r>
            <a:r>
              <a:rPr lang="it-IT" dirty="0"/>
              <a:t>Lo </a:t>
            </a:r>
            <a:r>
              <a:rPr lang="it-IT" b="1" dirty="0"/>
              <a:t>Stato</a:t>
            </a:r>
            <a:r>
              <a:rPr lang="it-IT" dirty="0"/>
              <a:t> adegua i Programmi quadro d’insegnamento ai Regolamenti della formazione ridefiniti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Gli standard approvati vengono formalizzati nei Regolamenti della formazione (azienda) e nei Programmi quadro d’insegnamento (scuola professionale).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Il contesto: gli standard — il Regolamento della formazione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dirty="0"/>
              <a:t>Gli standard per la </a:t>
            </a:r>
            <a:r>
              <a:rPr lang="it-IT" u="sng" dirty="0"/>
              <a:t>formazione in azienda</a:t>
            </a:r>
            <a:r>
              <a:rPr lang="it-IT" dirty="0"/>
              <a:t> sono sanciti nel </a:t>
            </a:r>
            <a:r>
              <a:rPr lang="it-IT" u="sng" dirty="0"/>
              <a:t>Regolamento della formazione</a:t>
            </a:r>
            <a:r>
              <a:rPr lang="it-IT" dirty="0"/>
              <a:t>:</a:t>
            </a:r>
          </a:p>
          <a:p>
            <a:pPr lvl="1"/>
            <a:endParaRPr lang="de-DE" dirty="0"/>
          </a:p>
          <a:p>
            <a:pPr lvl="1"/>
            <a:r>
              <a:rPr lang="it-IT" dirty="0"/>
              <a:t>Denominazione della professione </a:t>
            </a:r>
          </a:p>
          <a:p>
            <a:pPr lvl="1"/>
            <a:r>
              <a:rPr lang="it-IT" dirty="0"/>
              <a:t>Profilo professionale</a:t>
            </a:r>
          </a:p>
          <a:p>
            <a:pPr lvl="1"/>
            <a:r>
              <a:rPr lang="it-IT" dirty="0"/>
              <a:t>Contenuti</a:t>
            </a:r>
          </a:p>
          <a:p>
            <a:pPr lvl="1"/>
            <a:r>
              <a:rPr lang="it-IT" dirty="0"/>
              <a:t>Durata e struttura del percorso formativo</a:t>
            </a:r>
          </a:p>
          <a:p>
            <a:pPr lvl="1"/>
            <a:r>
              <a:rPr lang="it-IT" dirty="0"/>
              <a:t>Requisiti d’esame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Il contesto: gli standard — il Programma quadro d’insegnamento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dirty="0"/>
              <a:t>La formazione offerta dalla </a:t>
            </a:r>
            <a:r>
              <a:rPr lang="it-IT" u="sng" dirty="0"/>
              <a:t>scuola professionale</a:t>
            </a:r>
            <a:r>
              <a:rPr lang="it-IT" dirty="0"/>
              <a:t> trasmette le necessarie nozioni professionali teoriche e amplia la cultura generale. </a:t>
            </a:r>
          </a:p>
          <a:p>
            <a:pPr marL="0" indent="0">
              <a:buNone/>
            </a:pPr>
            <a:r>
              <a:rPr lang="it-IT" dirty="0"/>
              <a:t>Il </a:t>
            </a:r>
            <a:r>
              <a:rPr lang="it-IT" u="sng" dirty="0"/>
              <a:t>Programma quadro d’insegnamento</a:t>
            </a:r>
            <a:r>
              <a:rPr lang="it-IT" dirty="0"/>
              <a:t> definisce i seguenti standard formativi:</a:t>
            </a:r>
          </a:p>
          <a:p>
            <a:pPr lvl="1"/>
            <a:r>
              <a:rPr lang="it-IT" dirty="0"/>
              <a:t>Obiettivo di apprendimento</a:t>
            </a:r>
          </a:p>
          <a:p>
            <a:pPr lvl="1"/>
            <a:r>
              <a:rPr lang="it-IT" dirty="0"/>
              <a:t>Contenuti</a:t>
            </a:r>
          </a:p>
          <a:p>
            <a:pPr lvl="1"/>
            <a:r>
              <a:rPr lang="it-IT" dirty="0"/>
              <a:t>Campi di apprendimento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/>
              <a:t>Il quadro normativo</a:t>
            </a:r>
          </a:p>
          <a:p>
            <a:r>
              <a:rPr lang="it-IT" b="1"/>
              <a:t>L’articolo 12 della Costituzione tedesca sancisce la libertà di professione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Legislazione aziendale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909510"/>
          </a:xfrm>
        </p:spPr>
        <p:txBody>
          <a:bodyPr>
            <a:normAutofit fontScale="47500" lnSpcReduction="20000"/>
          </a:bodyPr>
          <a:lstStyle/>
          <a:p>
            <a:r>
              <a:rPr lang="it-IT" sz="3400" i="1" dirty="0" err="1"/>
              <a:t>Berufsbildungsgesetz</a:t>
            </a:r>
            <a:r>
              <a:rPr lang="it-IT" sz="3400" dirty="0"/>
              <a:t> (Legge sulla formazione professionale)</a:t>
            </a:r>
          </a:p>
          <a:p>
            <a:r>
              <a:rPr lang="it-IT" sz="3400" i="1" dirty="0" err="1"/>
              <a:t>Jugendarbeitsschutzgesetz</a:t>
            </a:r>
            <a:r>
              <a:rPr lang="it-IT" sz="3400" dirty="0"/>
              <a:t> (Legge sulla tutela del lavoro giovanile)</a:t>
            </a:r>
          </a:p>
          <a:p>
            <a:r>
              <a:rPr lang="it-IT" sz="3400" i="1" dirty="0" err="1"/>
              <a:t>Handwerksordnung</a:t>
            </a:r>
            <a:r>
              <a:rPr lang="it-IT" sz="3400" dirty="0"/>
              <a:t> (Codice dell'artigianato)</a:t>
            </a:r>
          </a:p>
          <a:p>
            <a:r>
              <a:rPr lang="it-IT" sz="3400" i="1" dirty="0" err="1"/>
              <a:t>Tarifvertragsgesetz</a:t>
            </a:r>
            <a:r>
              <a:rPr lang="it-IT" sz="3400" dirty="0"/>
              <a:t> (Legge sulla contrattazione collettiva)</a:t>
            </a:r>
          </a:p>
          <a:p>
            <a:r>
              <a:rPr lang="it-IT" sz="3400" i="1" dirty="0" err="1"/>
              <a:t>Gesetz</a:t>
            </a:r>
            <a:r>
              <a:rPr lang="it-IT" sz="3400" i="1" dirty="0"/>
              <a:t> zur </a:t>
            </a:r>
            <a:r>
              <a:rPr lang="it-IT" sz="3400" i="1" dirty="0" err="1"/>
              <a:t>vorläufigen</a:t>
            </a:r>
            <a:r>
              <a:rPr lang="it-IT" sz="3400" i="1" dirty="0"/>
              <a:t> </a:t>
            </a:r>
            <a:r>
              <a:rPr lang="it-IT" sz="3400" i="1" dirty="0" err="1"/>
              <a:t>Regelung</a:t>
            </a:r>
            <a:r>
              <a:rPr lang="it-IT" sz="3400" i="1" dirty="0"/>
              <a:t> </a:t>
            </a:r>
            <a:r>
              <a:rPr lang="it-IT" sz="3400" i="1" dirty="0" err="1"/>
              <a:t>des</a:t>
            </a:r>
            <a:r>
              <a:rPr lang="it-IT" sz="3400" i="1" dirty="0"/>
              <a:t> </a:t>
            </a:r>
            <a:r>
              <a:rPr lang="it-IT" sz="3400" i="1" dirty="0" err="1"/>
              <a:t>Rechts</a:t>
            </a:r>
            <a:r>
              <a:rPr lang="it-IT" sz="3400" i="1" dirty="0"/>
              <a:t> </a:t>
            </a:r>
            <a:r>
              <a:rPr lang="it-IT" sz="3400" i="1" dirty="0" err="1"/>
              <a:t>der</a:t>
            </a:r>
            <a:r>
              <a:rPr lang="it-IT" sz="3400" i="1" dirty="0"/>
              <a:t> Industrie- und </a:t>
            </a:r>
            <a:r>
              <a:rPr lang="it-IT" sz="3400" i="1" dirty="0" err="1"/>
              <a:t>Handelskammer</a:t>
            </a:r>
            <a:r>
              <a:rPr lang="it-IT" sz="3400" i="1" dirty="0"/>
              <a:t> </a:t>
            </a:r>
            <a:r>
              <a:rPr lang="it-IT" sz="3400" dirty="0"/>
              <a:t>(Legge sulla disciplina provvisoria del diritto delle camere dell’industria e del commercio)</a:t>
            </a:r>
          </a:p>
          <a:p>
            <a:r>
              <a:rPr lang="it-IT" sz="3400" i="1" dirty="0" err="1"/>
              <a:t>Betriebsverfassungsgesetz</a:t>
            </a:r>
            <a:r>
              <a:rPr lang="it-IT" sz="3400" i="1" dirty="0"/>
              <a:t> </a:t>
            </a:r>
            <a:r>
              <a:rPr lang="it-IT" sz="3400" dirty="0"/>
              <a:t>(Legge sull’ordinamento aziendale)</a:t>
            </a:r>
          </a:p>
          <a:p>
            <a:endParaRPr lang="de-DE" sz="2900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/>
              <a:t>Legislazione scolastica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it-IT" dirty="0"/>
              <a:t>Istruzione obbligatoria generale</a:t>
            </a:r>
          </a:p>
          <a:p>
            <a:r>
              <a:rPr lang="it-IT" dirty="0"/>
              <a:t>Leggi scolastiche regionali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it-IT" dirty="0"/>
              <a:t>Formazione professionale duale: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sz="2800"/>
              <a:t>Motivazioni, interessi e iter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Accesso alla formazione professionale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Motivazione e misure — lo Stato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Motivazione:</a:t>
            </a:r>
            <a:r>
              <a:rPr lang="it-IT" dirty="0"/>
              <a:t> La Germania ha bisogno di lavoratori qualificati per</a:t>
            </a:r>
            <a:br>
              <a:rPr lang="it-IT" dirty="0"/>
            </a:br>
            <a:r>
              <a:rPr lang="it-IT" dirty="0"/>
              <a:t>garantire crescita e sviluppo.</a:t>
            </a:r>
          </a:p>
          <a:p>
            <a:pPr marL="0" indent="0">
              <a:buNone/>
            </a:pPr>
            <a:r>
              <a:rPr lang="it-IT" b="1" dirty="0"/>
              <a:t>Conclusione: </a:t>
            </a:r>
            <a:r>
              <a:rPr lang="it-IT" dirty="0"/>
              <a:t>Dobbiamo rafforzare e gestire il sistema duale di</a:t>
            </a:r>
            <a:br>
              <a:rPr lang="it-IT" dirty="0"/>
            </a:br>
            <a:r>
              <a:rPr lang="it-IT" dirty="0"/>
              <a:t>istruzione e formazione professionale.</a:t>
            </a:r>
          </a:p>
          <a:p>
            <a:pPr marL="0" indent="0">
              <a:buNone/>
            </a:pPr>
            <a:r>
              <a:rPr lang="it-IT" b="1" dirty="0"/>
              <a:t>Misure: </a:t>
            </a:r>
          </a:p>
          <a:p>
            <a:pPr lvl="1"/>
            <a:r>
              <a:rPr lang="it-IT" dirty="0"/>
              <a:t>Impostare e aggiornare il quadro normativo</a:t>
            </a:r>
          </a:p>
          <a:p>
            <a:pPr lvl="1"/>
            <a:r>
              <a:rPr lang="it-IT" dirty="0"/>
              <a:t>Guidare e indirizzare gli altri soggetti coinvolti</a:t>
            </a:r>
          </a:p>
          <a:p>
            <a:pPr lvl="1"/>
            <a:r>
              <a:rPr lang="it-IT" dirty="0"/>
              <a:t>Verifica ed evoluzione del sistema (ad esempio tramite il BIBB)</a:t>
            </a:r>
          </a:p>
        </p:txBody>
      </p:sp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Accesso alla formazione professionale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Motivazione e accesso alla formazione professionale — I giovani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Motivazione: </a:t>
            </a:r>
            <a:r>
              <a:rPr lang="it-IT" dirty="0"/>
              <a:t>“Vorrei fare il ......!” </a:t>
            </a:r>
          </a:p>
          <a:p>
            <a:pPr marL="0" indent="0">
              <a:buNone/>
            </a:pPr>
            <a:r>
              <a:rPr lang="it-IT" b="1" dirty="0"/>
              <a:t>Come partire:</a:t>
            </a:r>
          </a:p>
          <a:p>
            <a:pPr lvl="1"/>
            <a:r>
              <a:rPr lang="it-IT" dirty="0"/>
              <a:t>cercare potenziali aziende e vagliare le offerte</a:t>
            </a:r>
          </a:p>
          <a:p>
            <a:pPr lvl="1"/>
            <a:r>
              <a:rPr lang="it-IT" dirty="0"/>
              <a:t>presentare la candidatura</a:t>
            </a:r>
          </a:p>
          <a:p>
            <a:pPr lvl="1"/>
            <a:r>
              <a:rPr lang="it-IT" dirty="0"/>
              <a:t>eventuale procedura di selezione</a:t>
            </a:r>
          </a:p>
          <a:p>
            <a:pPr lvl="1"/>
            <a:r>
              <a:rPr lang="it-IT" dirty="0"/>
              <a:t>scegliere l’azienda di formazione</a:t>
            </a:r>
          </a:p>
          <a:p>
            <a:pPr lvl="1"/>
            <a:r>
              <a:rPr lang="it-IT" dirty="0"/>
              <a:t>stipulare il contratto di formazione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502" y="113188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Accesso alla formazione professionale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/>
              <a:t>Motivazione e accesso alla formazione professionale — Le imprese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/>
              <a:t>Motivazione: </a:t>
            </a:r>
            <a:r>
              <a:rPr lang="it-IT"/>
              <a:t>“Voglio sicurezza quando assumo personale per ricoprire le posizioni vacanti” </a:t>
            </a:r>
          </a:p>
          <a:p>
            <a:pPr marL="0" indent="0">
              <a:buNone/>
            </a:pPr>
            <a:r>
              <a:rPr lang="it-IT" b="1"/>
              <a:t>Come partire:</a:t>
            </a:r>
          </a:p>
          <a:p>
            <a:pPr lvl="1"/>
            <a:r>
              <a:rPr lang="it-IT"/>
              <a:t>farsi certificare come azienda di formazione</a:t>
            </a:r>
          </a:p>
          <a:p>
            <a:pPr lvl="1"/>
            <a:r>
              <a:rPr lang="it-IT"/>
              <a:t>offrire posti di apprendistato</a:t>
            </a:r>
          </a:p>
          <a:p>
            <a:pPr lvl="1"/>
            <a:r>
              <a:rPr lang="it-IT"/>
              <a:t>valutare le candidature</a:t>
            </a:r>
          </a:p>
          <a:p>
            <a:pPr lvl="1"/>
            <a:r>
              <a:rPr lang="it-IT"/>
              <a:t>selezionare gli apprendisti</a:t>
            </a:r>
          </a:p>
          <a:p>
            <a:pPr lvl="1"/>
            <a:r>
              <a:rPr lang="it-IT"/>
              <a:t>stipulare il contratto di formazione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Contenuto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La formazione professionale duale in Germania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it-IT" b="1" dirty="0"/>
              <a:t>Basi e contesto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 dirty="0"/>
              <a:t>Motivazioni, interessi e iter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 dirty="0"/>
              <a:t>Un modello di successo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b="1" dirty="0"/>
              <a:t>Il contratto di formazione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dirty="0"/>
              <a:t>La formazione professionale inizia con la stipulazione del contratto di formazione tra il datore di lavoro e l’apprendista.</a:t>
            </a:r>
          </a:p>
          <a:p>
            <a:pPr marL="0" indent="0">
              <a:buNone/>
            </a:pPr>
            <a:r>
              <a:rPr lang="it-IT" dirty="0"/>
              <a:t>Il contratto di formazione regola:</a:t>
            </a:r>
          </a:p>
          <a:p>
            <a:pPr lvl="1"/>
            <a:r>
              <a:rPr lang="it-IT" dirty="0"/>
              <a:t>durata</a:t>
            </a:r>
          </a:p>
          <a:p>
            <a:pPr lvl="1"/>
            <a:r>
              <a:rPr lang="it-IT" dirty="0"/>
              <a:t>contenuti</a:t>
            </a:r>
          </a:p>
          <a:p>
            <a:pPr lvl="1"/>
            <a:r>
              <a:rPr lang="it-IT" dirty="0"/>
              <a:t>periodo di prova</a:t>
            </a:r>
          </a:p>
          <a:p>
            <a:pPr lvl="1"/>
            <a:r>
              <a:rPr lang="it-IT" dirty="0"/>
              <a:t>strutturazione e tempi della formazione</a:t>
            </a:r>
          </a:p>
          <a:p>
            <a:pPr lvl="1"/>
            <a:r>
              <a:rPr lang="it-IT" dirty="0"/>
              <a:t>retribuzione</a:t>
            </a:r>
          </a:p>
          <a:p>
            <a:pPr lvl="1"/>
            <a:r>
              <a:rPr lang="it-IT" dirty="0"/>
              <a:t>diritti e doveri delle parti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it-IT"/>
              <a:t>70% formazione in </a:t>
            </a:r>
            <a:r>
              <a:rPr lang="it-IT" b="1"/>
              <a:t>azienda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it-IT"/>
              <a:t>30% lezioni nella </a:t>
            </a:r>
            <a:r>
              <a:rPr lang="it-IT" b="1"/>
              <a:t>scuola professionale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it-IT" dirty="0"/>
              <a:t>Formazione strutturata in condizioni di lavoro reali</a:t>
            </a:r>
          </a:p>
          <a:p>
            <a:r>
              <a:rPr lang="it-IT" dirty="0"/>
              <a:t>Gli apprendisti sono integrati in processi aziendali concreti</a:t>
            </a:r>
          </a:p>
          <a:p>
            <a:r>
              <a:rPr lang="it-IT" dirty="0"/>
              <a:t>Gli apprendisti ricevono una</a:t>
            </a:r>
            <a:br>
              <a:rPr lang="it-IT" dirty="0"/>
            </a:br>
            <a:r>
              <a:rPr lang="it-IT" dirty="0"/>
              <a:t>retribuzione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it-IT"/>
              <a:t>Lezioni con la classe</a:t>
            </a:r>
          </a:p>
          <a:p>
            <a:r>
              <a:rPr lang="it-IT"/>
              <a:t>Materie di formazione professionale (2/3) e</a:t>
            </a:r>
          </a:p>
          <a:p>
            <a:r>
              <a:rPr lang="it-IT"/>
              <a:t>di istruzione generale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it-IT" b="1" dirty="0"/>
              <a:t>Apprendimento duale in due luoghi di formazione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Un percorso di formazione professionale duale dura dai 2 ai 3,5 anni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L’esame finale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Esame finale</a:t>
            </a:r>
          </a:p>
          <a:p>
            <a:pPr lvl="1"/>
            <a:r>
              <a:rPr lang="it-IT" dirty="0"/>
              <a:t>Organizzato dalle camere</a:t>
            </a:r>
          </a:p>
          <a:p>
            <a:pPr lvl="1"/>
            <a:r>
              <a:rPr lang="it-IT" dirty="0"/>
              <a:t>Parte teorica e pratica</a:t>
            </a:r>
          </a:p>
          <a:p>
            <a:pPr lvl="1"/>
            <a:r>
              <a:rPr lang="it-IT" dirty="0"/>
              <a:t>Commissione d’esame composta da</a:t>
            </a:r>
          </a:p>
          <a:p>
            <a:pPr lvl="2"/>
            <a:r>
              <a:rPr lang="it-IT" dirty="0"/>
              <a:t>datori di lavoro</a:t>
            </a:r>
          </a:p>
          <a:p>
            <a:pPr lvl="2"/>
            <a:r>
              <a:rPr lang="it-IT" dirty="0"/>
              <a:t>lavoratori (rappresentanti sindacali)</a:t>
            </a:r>
          </a:p>
          <a:p>
            <a:pPr lvl="2"/>
            <a:r>
              <a:rPr lang="it-IT" dirty="0"/>
              <a:t>insegnanti delle scuole professionali (in rappresentanza dello Stato)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L’esame finale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Diploma di formazione professionale</a:t>
            </a:r>
          </a:p>
          <a:p>
            <a:pPr lvl="1"/>
            <a:r>
              <a:rPr lang="it-IT" dirty="0"/>
              <a:t>rilasciato dalla camera</a:t>
            </a:r>
          </a:p>
          <a:p>
            <a:pPr lvl="1"/>
            <a:r>
              <a:rPr lang="it-IT" dirty="0"/>
              <a:t>titolo di studio riconosciuto a livello statale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Il superamento con profitto conclude la formazione professionale.</a:t>
            </a:r>
            <a:br>
              <a:rPr lang="it-IT" b="1" dirty="0"/>
            </a:br>
            <a:r>
              <a:rPr lang="it-IT" b="1" dirty="0"/>
              <a:t>Inizio della carriera lavorativa 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Inizio della carriera lavorativa: opportunità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Sul mercato del lavoro </a:t>
            </a:r>
          </a:p>
          <a:p>
            <a:pPr lvl="1"/>
            <a:r>
              <a:rPr lang="it-IT" dirty="0"/>
              <a:t>Contratto di lavoro immediato presso l’azienda di formazione</a:t>
            </a:r>
          </a:p>
          <a:p>
            <a:pPr lvl="1"/>
            <a:r>
              <a:rPr lang="it-IT" dirty="0"/>
              <a:t>Contratto di lavoro presso un'altra azienda</a:t>
            </a:r>
          </a:p>
          <a:p>
            <a:pPr lvl="1"/>
            <a:r>
              <a:rPr lang="it-IT" dirty="0"/>
              <a:t>Assunzione in un settore professionale diverso</a:t>
            </a:r>
          </a:p>
          <a:p>
            <a:pPr marL="0" indent="0">
              <a:buNone/>
            </a:pPr>
            <a:r>
              <a:rPr lang="it-IT" b="1" dirty="0"/>
              <a:t>Proseguimento della formazione</a:t>
            </a:r>
          </a:p>
          <a:p>
            <a:pPr lvl="1"/>
            <a:r>
              <a:rPr lang="it-IT" dirty="0"/>
              <a:t>Aggiornamento e perfezionamento professionale  </a:t>
            </a:r>
          </a:p>
          <a:p>
            <a:pPr lvl="1"/>
            <a:r>
              <a:rPr lang="it-IT" dirty="0"/>
              <a:t>Studi universitari (“formazione terziaria”)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7" y="227359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it-IT" dirty="0"/>
              <a:t>Formazione professionale duale: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sz="2800"/>
              <a:t>Un modello di successo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funziona la formazione professionale duale?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Sintesi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Svolgimento</a:t>
            </a:r>
          </a:p>
          <a:p>
            <a:pPr lvl="1"/>
            <a:r>
              <a:rPr lang="it-IT" spc="-20" dirty="0"/>
              <a:t>Formazione parallela in azienda (70%) e nella scuola professionale </a:t>
            </a:r>
            <a:br>
              <a:rPr lang="it-IT" spc="-20" dirty="0"/>
            </a:br>
            <a:r>
              <a:rPr lang="it-IT" spc="-20" dirty="0"/>
              <a:t>(30%): “duale”</a:t>
            </a:r>
          </a:p>
          <a:p>
            <a:pPr lvl="1"/>
            <a:r>
              <a:rPr lang="it-IT" dirty="0"/>
              <a:t>Percorso professionale con durata e contenuti definiti </a:t>
            </a:r>
            <a:br>
              <a:rPr lang="it-IT" dirty="0"/>
            </a:br>
            <a:r>
              <a:rPr lang="it-IT" dirty="0"/>
              <a:t>(contratto di formazione)</a:t>
            </a:r>
          </a:p>
          <a:p>
            <a:pPr lvl="1"/>
            <a:r>
              <a:rPr lang="it-IT" dirty="0"/>
              <a:t>Formazione nel corso di processi di lavoro concreti</a:t>
            </a:r>
          </a:p>
          <a:p>
            <a:pPr lvl="1"/>
            <a:r>
              <a:rPr lang="it-IT" dirty="0"/>
              <a:t>Esame finale di fronte a una commissione indipendente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funziona la formazione professionale duale?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Sintesi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Contesto</a:t>
            </a:r>
          </a:p>
          <a:p>
            <a:pPr lvl="1"/>
            <a:r>
              <a:rPr lang="it-IT" dirty="0"/>
              <a:t>Lo Stato garantisce il quadro normativo</a:t>
            </a:r>
          </a:p>
          <a:p>
            <a:pPr lvl="1"/>
            <a:r>
              <a:rPr lang="it-IT" dirty="0"/>
              <a:t>Lo Stato organizza la parte della formazione che si svolge a scuola</a:t>
            </a:r>
          </a:p>
          <a:p>
            <a:pPr lvl="1"/>
            <a:r>
              <a:rPr lang="it-IT" dirty="0"/>
              <a:t>Le camere e le parti sociali definiscono l’entità e i contenuti della formazione</a:t>
            </a:r>
          </a:p>
          <a:p>
            <a:pPr lvl="1"/>
            <a:r>
              <a:rPr lang="it-IT" dirty="0"/>
              <a:t>Le camere in quanto organo competente supervisionano la formazione in azienda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Perché la </a:t>
            </a:r>
            <a:r>
              <a:rPr lang="de-DE" dirty="0" err="1"/>
              <a:t>formazione</a:t>
            </a:r>
            <a:r>
              <a:rPr lang="de-DE" dirty="0"/>
              <a:t> professionale duale in Germania funziona?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Fattori</a:t>
            </a:r>
            <a:r>
              <a:rPr lang="de-DE" b="1" dirty="0"/>
              <a:t> di </a:t>
            </a:r>
            <a:r>
              <a:rPr lang="de-DE" b="1" dirty="0" err="1"/>
              <a:t>successo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Sistema</a:t>
            </a:r>
            <a:r>
              <a:rPr lang="de-DE" dirty="0"/>
              <a:t> </a:t>
            </a:r>
            <a:r>
              <a:rPr lang="de-DE" dirty="0" err="1"/>
              <a:t>consolidato</a:t>
            </a:r>
            <a:r>
              <a:rPr lang="de-DE" dirty="0"/>
              <a:t> </a:t>
            </a:r>
            <a:r>
              <a:rPr lang="de-DE" dirty="0" err="1"/>
              <a:t>nel</a:t>
            </a:r>
            <a:r>
              <a:rPr lang="de-DE" dirty="0"/>
              <a:t> </a:t>
            </a:r>
            <a:r>
              <a:rPr lang="de-DE" dirty="0" err="1"/>
              <a:t>corso</a:t>
            </a:r>
            <a:r>
              <a:rPr lang="de-DE" dirty="0"/>
              <a:t> del tempo</a:t>
            </a:r>
          </a:p>
          <a:p>
            <a:pPr lvl="1"/>
            <a:r>
              <a:rPr lang="de-DE" dirty="0"/>
              <a:t>Alto </a:t>
            </a:r>
            <a:r>
              <a:rPr lang="de-DE" dirty="0" err="1"/>
              <a:t>grado</a:t>
            </a:r>
            <a:r>
              <a:rPr lang="de-DE" dirty="0"/>
              <a:t> di </a:t>
            </a:r>
            <a:r>
              <a:rPr lang="de-DE" dirty="0" err="1"/>
              <a:t>accettazione</a:t>
            </a:r>
            <a:r>
              <a:rPr lang="de-DE" dirty="0"/>
              <a:t> da </a:t>
            </a:r>
            <a:r>
              <a:rPr lang="de-DE" dirty="0" err="1"/>
              <a:t>parte</a:t>
            </a:r>
            <a:r>
              <a:rPr lang="de-DE" dirty="0"/>
              <a:t> della </a:t>
            </a:r>
            <a:r>
              <a:rPr lang="de-DE" dirty="0" err="1"/>
              <a:t>società</a:t>
            </a:r>
            <a:endParaRPr lang="de-DE" dirty="0"/>
          </a:p>
          <a:p>
            <a:pPr lvl="1"/>
            <a:r>
              <a:rPr lang="de-DE" dirty="0" err="1"/>
              <a:t>Vantaggi</a:t>
            </a:r>
            <a:r>
              <a:rPr lang="de-DE" dirty="0"/>
              <a:t> </a:t>
            </a:r>
            <a:r>
              <a:rPr lang="de-DE" dirty="0" err="1"/>
              <a:t>sia</a:t>
            </a:r>
            <a:r>
              <a:rPr lang="de-DE" dirty="0"/>
              <a:t> per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apprendisti</a:t>
            </a:r>
            <a:r>
              <a:rPr lang="de-DE" dirty="0"/>
              <a:t> che per le </a:t>
            </a:r>
            <a:r>
              <a:rPr lang="de-DE" dirty="0" err="1"/>
              <a:t>aziende</a:t>
            </a:r>
            <a:endParaRPr lang="de-DE" dirty="0"/>
          </a:p>
          <a:p>
            <a:pPr lvl="1"/>
            <a:r>
              <a:rPr lang="de-DE" dirty="0"/>
              <a:t>Formazione </a:t>
            </a:r>
            <a:r>
              <a:rPr lang="de-DE" dirty="0" err="1"/>
              <a:t>calibrata</a:t>
            </a:r>
            <a:r>
              <a:rPr lang="de-DE" dirty="0"/>
              <a:t>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domanda</a:t>
            </a:r>
            <a:r>
              <a:rPr lang="de-DE" dirty="0"/>
              <a:t> di personale </a:t>
            </a:r>
            <a:r>
              <a:rPr lang="de-DE" dirty="0" err="1"/>
              <a:t>qualificato</a:t>
            </a:r>
            <a:endParaRPr lang="de-DE" dirty="0"/>
          </a:p>
          <a:p>
            <a:pPr lvl="1"/>
            <a:r>
              <a:rPr lang="de-DE" dirty="0" err="1"/>
              <a:t>Istituzioni</a:t>
            </a:r>
            <a:r>
              <a:rPr lang="de-DE" dirty="0"/>
              <a:t> </a:t>
            </a:r>
            <a:r>
              <a:rPr lang="de-DE" dirty="0" err="1"/>
              <a:t>forti</a:t>
            </a:r>
            <a:r>
              <a:rPr lang="de-DE" dirty="0"/>
              <a:t> (</a:t>
            </a:r>
            <a:r>
              <a:rPr lang="de-DE" dirty="0" err="1"/>
              <a:t>camere</a:t>
            </a:r>
            <a:r>
              <a:rPr lang="de-DE" dirty="0"/>
              <a:t>, </a:t>
            </a:r>
            <a:r>
              <a:rPr lang="de-DE" dirty="0" err="1"/>
              <a:t>parti</a:t>
            </a:r>
            <a:r>
              <a:rPr lang="de-DE" dirty="0"/>
              <a:t> </a:t>
            </a:r>
            <a:r>
              <a:rPr lang="de-DE" dirty="0" err="1"/>
              <a:t>sociali</a:t>
            </a:r>
            <a:r>
              <a:rPr lang="de-DE" dirty="0"/>
              <a:t>, PMI)</a:t>
            </a:r>
          </a:p>
          <a:p>
            <a:pPr lvl="1"/>
            <a:r>
              <a:rPr lang="de-DE" dirty="0" err="1"/>
              <a:t>Partecipazione</a:t>
            </a:r>
            <a:r>
              <a:rPr lang="de-DE" dirty="0"/>
              <a:t> </a:t>
            </a:r>
            <a:r>
              <a:rPr lang="de-DE" dirty="0" err="1"/>
              <a:t>attiva</a:t>
            </a:r>
            <a:r>
              <a:rPr lang="de-DE" dirty="0"/>
              <a:t> di tutte le </a:t>
            </a:r>
            <a:r>
              <a:rPr lang="de-DE" dirty="0" err="1"/>
              <a:t>parti</a:t>
            </a:r>
            <a:r>
              <a:rPr lang="de-DE" dirty="0"/>
              <a:t> </a:t>
            </a:r>
            <a:r>
              <a:rPr lang="de-DE" dirty="0" err="1"/>
              <a:t>allo</a:t>
            </a:r>
            <a:r>
              <a:rPr lang="de-DE" dirty="0"/>
              <a:t> </a:t>
            </a:r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endParaRPr lang="de-DE" dirty="0"/>
          </a:p>
          <a:p>
            <a:pPr lvl="1"/>
            <a:r>
              <a:rPr lang="de-DE" dirty="0" err="1"/>
              <a:t>Sistema</a:t>
            </a:r>
            <a:r>
              <a:rPr lang="de-DE" dirty="0"/>
              <a:t> </a:t>
            </a:r>
            <a:r>
              <a:rPr lang="de-DE" dirty="0" err="1"/>
              <a:t>altamente</a:t>
            </a:r>
            <a:r>
              <a:rPr lang="de-DE" dirty="0"/>
              <a:t> </a:t>
            </a:r>
            <a:r>
              <a:rPr lang="de-DE" dirty="0" err="1"/>
              <a:t>flessibile</a:t>
            </a:r>
            <a:r>
              <a:rPr lang="de-DE" dirty="0"/>
              <a:t> e </a:t>
            </a:r>
            <a:r>
              <a:rPr lang="de-DE" dirty="0" err="1"/>
              <a:t>adattabile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 cinque pilastri della formazione professionale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b="1"/>
              <a:t>Pilastri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it-IT" b="1"/>
              <a:t>Cooperazione tra Stato, operatori economici e parti sociali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/>
              <a:t>Apprendimento nel corso del processo lavorativo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/>
              <a:t>Standard nazionali riconosciuti su tutto il territorio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/>
              <a:t>Personale qualificato addetto all’istruzione e formazione professionale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/>
              <a:t>Ricerca e consulenza istituzionalizzate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it-IT" dirty="0"/>
              <a:t>Formazione professionale duale: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sz="2800" dirty="0"/>
              <a:t>Basi e contesto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it-I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Vantaggi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Vantaggi per gli apprendisti:</a:t>
            </a:r>
          </a:p>
          <a:p>
            <a:pPr marL="0" indent="0">
              <a:buNone/>
            </a:pPr>
            <a:r>
              <a:rPr lang="it-IT" dirty="0"/>
              <a:t>La Formazione professionale duale è la preparazione ideale all’ingresso nel</a:t>
            </a:r>
          </a:p>
          <a:p>
            <a:pPr marL="0" indent="0">
              <a:buNone/>
            </a:pPr>
            <a:r>
              <a:rPr lang="it-IT" dirty="0"/>
              <a:t>mercato del lavoro: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competenze tecnico-specialistiche e qualifiche per la professione</a:t>
            </a:r>
          </a:p>
          <a:p>
            <a:pPr lvl="1"/>
            <a:r>
              <a:rPr lang="it-IT" dirty="0"/>
              <a:t>condizioni di lavoro reali (macchinari, procedure, clima di lavoro)</a:t>
            </a:r>
          </a:p>
          <a:p>
            <a:pPr lvl="1"/>
            <a:r>
              <a:rPr lang="it-IT" dirty="0"/>
              <a:t>retribuzione degli apprendisti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Vantaggi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Vantaggi per le aziende:</a:t>
            </a:r>
          </a:p>
          <a:p>
            <a:pPr marL="0" indent="0">
              <a:buNone/>
            </a:pPr>
            <a:r>
              <a:rPr lang="it-IT" dirty="0"/>
              <a:t>La formazione professionale duale assicura la disponibilità di personale altamente qualificato: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personale qualificato competente, in grado di soddisfare pienamente </a:t>
            </a:r>
            <a:br>
              <a:rPr lang="it-IT" dirty="0"/>
            </a:br>
            <a:r>
              <a:rPr lang="it-IT" dirty="0"/>
              <a:t>le esigenze dell'azienda (rispetto ai candidati esterni)</a:t>
            </a:r>
          </a:p>
          <a:p>
            <a:pPr lvl="1"/>
            <a:r>
              <a:rPr lang="it-IT" dirty="0"/>
              <a:t>incremento della produttività (rapido ammortamento)</a:t>
            </a:r>
          </a:p>
          <a:p>
            <a:pPr lvl="1"/>
            <a:r>
              <a:rPr lang="it-IT" dirty="0"/>
              <a:t>partecipazione attiva degli operatori economici allo sviluppo degli </a:t>
            </a:r>
            <a:br>
              <a:rPr lang="it-IT" dirty="0"/>
            </a:br>
            <a:r>
              <a:rPr lang="it-IT" dirty="0"/>
              <a:t>standard formativi</a:t>
            </a:r>
          </a:p>
          <a:p>
            <a:pPr lvl="1"/>
            <a:r>
              <a:rPr lang="it-IT" dirty="0"/>
              <a:t>contributo alla Responsabilità Sociale d’Impresa (</a:t>
            </a:r>
            <a:r>
              <a:rPr lang="it-IT" i="1" dirty="0"/>
              <a:t>Corporate Social </a:t>
            </a:r>
            <a:r>
              <a:rPr lang="it-IT" i="1" dirty="0" err="1"/>
              <a:t>Responsibility</a:t>
            </a:r>
            <a:r>
              <a:rPr lang="it-IT" i="1" dirty="0"/>
              <a:t>, CSR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Vantaggi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/>
              <a:t>Vantaggi per lo Stato e la società:</a:t>
            </a:r>
          </a:p>
          <a:p>
            <a:pPr marL="0" indent="0">
              <a:buNone/>
            </a:pPr>
            <a:r>
              <a:rPr lang="it-IT"/>
              <a:t>Beneficio reciproco, benessere e pace sociale: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/>
              <a:t>performance economica e produttività forti</a:t>
            </a:r>
          </a:p>
          <a:p>
            <a:pPr lvl="1"/>
            <a:r>
              <a:rPr lang="it-IT"/>
              <a:t>equilibrio sul mercato del lavoro (domanda/offerta)</a:t>
            </a:r>
          </a:p>
          <a:p>
            <a:pPr lvl="1"/>
            <a:r>
              <a:rPr lang="it-IT"/>
              <a:t>integrazione sociale ed economica dei giovani</a:t>
            </a:r>
          </a:p>
          <a:p>
            <a:pPr lvl="1"/>
            <a:r>
              <a:rPr lang="it-IT"/>
              <a:t>possibilità per tutti i soggetti coinvolti di influire sul processo di formazione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Sfide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Sfide per gli apprendisti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Discrepanza tra la domanda e l’offerta di posti di apprendistato </a:t>
            </a:r>
            <a:br>
              <a:rPr lang="it-IT" dirty="0"/>
            </a:br>
            <a:r>
              <a:rPr lang="it-IT" dirty="0"/>
              <a:t>(mancanza di posti)</a:t>
            </a:r>
          </a:p>
          <a:p>
            <a:pPr lvl="1"/>
            <a:r>
              <a:rPr lang="it-IT" dirty="0"/>
              <a:t>Accesso alla formazione professionale duale</a:t>
            </a:r>
          </a:p>
          <a:p>
            <a:pPr lvl="1"/>
            <a:r>
              <a:rPr lang="it-IT" dirty="0"/>
              <a:t>Requisiti professionali sempre più elevati</a:t>
            </a:r>
          </a:p>
          <a:p>
            <a:pPr lvl="1"/>
            <a:r>
              <a:rPr lang="it-IT" dirty="0"/>
              <a:t>Apprendimento permanente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Sfide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Sfide per le imprese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Discrepanza tra la domanda e l’offerta di posti di apprendistato </a:t>
            </a:r>
            <a:br>
              <a:rPr lang="it-IT" dirty="0"/>
            </a:br>
            <a:r>
              <a:rPr lang="it-IT" dirty="0"/>
              <a:t>(mancanza di candidati)</a:t>
            </a:r>
          </a:p>
          <a:p>
            <a:pPr lvl="1"/>
            <a:r>
              <a:rPr lang="it-IT" dirty="0"/>
              <a:t>“Grado di maturità” degli apprendisti</a:t>
            </a:r>
          </a:p>
          <a:p>
            <a:pPr lvl="1"/>
            <a:r>
              <a:rPr lang="it-IT" dirty="0"/>
              <a:t>Inclusione di persone con disabilità</a:t>
            </a:r>
          </a:p>
          <a:p>
            <a:pPr lvl="1"/>
            <a:r>
              <a:rPr lang="it-IT" dirty="0"/>
              <a:t>Inclusione di migranti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Sfide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/>
              <a:t>Sfide per lo Stato e la società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/>
              <a:t>Cambiamenti demografici</a:t>
            </a:r>
          </a:p>
          <a:p>
            <a:pPr lvl="1"/>
            <a:r>
              <a:rPr lang="it-IT"/>
              <a:t>Futura carenza di personale qualificato</a:t>
            </a:r>
          </a:p>
          <a:p>
            <a:pPr lvl="1"/>
            <a:r>
              <a:rPr lang="it-IT"/>
              <a:t>Tendenza all’accademizzazione</a:t>
            </a:r>
          </a:p>
          <a:p>
            <a:pPr lvl="1"/>
            <a:r>
              <a:rPr lang="it-IT"/>
              <a:t>Differenze regionali</a:t>
            </a:r>
          </a:p>
          <a:p>
            <a:pPr lvl="1"/>
            <a:r>
              <a:rPr lang="it-IT"/>
              <a:t>Inclusione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Ulteriori informazioni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it-IT" b="1" dirty="0"/>
              <a:t>Fatti e cifre</a:t>
            </a:r>
          </a:p>
          <a:p>
            <a:pPr lvl="1"/>
            <a:r>
              <a:rPr lang="it-IT" dirty="0"/>
              <a:t>BIBB </a:t>
            </a:r>
            <a:r>
              <a:rPr lang="it-IT" dirty="0" err="1"/>
              <a:t>Datenreport</a:t>
            </a:r>
            <a:r>
              <a:rPr lang="it-IT" dirty="0"/>
              <a:t> (Relazione sui dati del BIBB)  (</a:t>
            </a:r>
            <a:r>
              <a:rPr lang="it-IT" dirty="0">
                <a:hlinkClick r:id="rId3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dirty="0" err="1"/>
              <a:t>Statistisches</a:t>
            </a:r>
            <a:r>
              <a:rPr lang="it-IT" dirty="0"/>
              <a:t> </a:t>
            </a:r>
            <a:r>
              <a:rPr lang="it-IT" dirty="0" err="1"/>
              <a:t>Bundesamt</a:t>
            </a:r>
            <a:r>
              <a:rPr lang="it-IT" dirty="0"/>
              <a:t> Ufficio Federale di Statistica)  (</a:t>
            </a:r>
            <a:r>
              <a:rPr lang="it-IT" dirty="0">
                <a:hlinkClick r:id="rId4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BMBF </a:t>
            </a:r>
            <a:r>
              <a:rPr lang="it-IT" dirty="0" err="1"/>
              <a:t>Datenportal</a:t>
            </a:r>
            <a:r>
              <a:rPr lang="it-IT" dirty="0"/>
              <a:t> (Portale dati del Ministero Federale dell’Educazione e della Ricerca)  (</a:t>
            </a:r>
            <a:r>
              <a:rPr lang="it-IT" dirty="0">
                <a:hlinkClick r:id="rId5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dirty="0" err="1"/>
              <a:t>Berufsbildungsbericht</a:t>
            </a:r>
            <a:r>
              <a:rPr lang="it-IT" dirty="0"/>
              <a:t> (Rapporto sull’istruzione e formazione professionale) (</a:t>
            </a:r>
            <a:r>
              <a:rPr lang="it-IT" dirty="0">
                <a:hlinkClick r:id="rId6" action="ppaction://hlinkfile"/>
              </a:rPr>
              <a:t>link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Standard di formazione</a:t>
            </a:r>
          </a:p>
          <a:p>
            <a:pPr lvl="1"/>
            <a:r>
              <a:rPr lang="it-IT" dirty="0"/>
              <a:t>Opuscolo BIBB: </a:t>
            </a:r>
            <a:r>
              <a:rPr lang="it-IT" dirty="0" err="1"/>
              <a:t>Ausbildungsordnungen</a:t>
            </a:r>
            <a:r>
              <a:rPr lang="it-IT" dirty="0"/>
              <a:t> und </a:t>
            </a:r>
            <a:r>
              <a:rPr lang="it-IT" dirty="0" err="1"/>
              <a:t>wie</a:t>
            </a:r>
            <a:r>
              <a:rPr lang="it-IT" dirty="0"/>
              <a:t> </a:t>
            </a:r>
            <a:r>
              <a:rPr lang="it-IT" dirty="0" err="1"/>
              <a:t>sie</a:t>
            </a:r>
            <a:r>
              <a:rPr lang="it-IT" dirty="0"/>
              <a:t> </a:t>
            </a:r>
            <a:r>
              <a:rPr lang="it-IT" dirty="0" err="1"/>
              <a:t>entstehen</a:t>
            </a:r>
            <a:r>
              <a:rPr lang="it-IT" dirty="0"/>
              <a:t> (I Regolamenti della formazione e la loro origine) (</a:t>
            </a:r>
            <a:r>
              <a:rPr lang="it-IT" dirty="0">
                <a:hlinkClick r:id="rId7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Esempi di Regolamenti della formazione e Programmi quadro d’insegnamento (BIBB) (</a:t>
            </a:r>
            <a:r>
              <a:rPr lang="it-IT" dirty="0">
                <a:hlinkClick r:id="rId8"/>
              </a:rPr>
              <a:t>link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Documenti normativi</a:t>
            </a:r>
          </a:p>
          <a:p>
            <a:pPr lvl="1"/>
            <a:r>
              <a:rPr lang="it-IT" i="1" dirty="0" err="1"/>
              <a:t>Berufsbildungsgesetz</a:t>
            </a:r>
            <a:r>
              <a:rPr lang="it-IT" dirty="0"/>
              <a:t> (Legge sulla formazione professionale) (</a:t>
            </a:r>
            <a:r>
              <a:rPr lang="it-IT" dirty="0">
                <a:hlinkClick r:id="rId9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i="1" dirty="0" err="1"/>
              <a:t>Jugendbeschäftigungsgesetz</a:t>
            </a:r>
            <a:r>
              <a:rPr lang="it-IT" dirty="0"/>
              <a:t> (Legge sulla tutela del lavoro giovanile) (</a:t>
            </a:r>
            <a:r>
              <a:rPr lang="it-IT" dirty="0">
                <a:hlinkClick r:id="rId10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i="1" dirty="0" err="1"/>
              <a:t>Kammergesetz</a:t>
            </a:r>
            <a:r>
              <a:rPr lang="it-IT" dirty="0"/>
              <a:t> (Legge sulla disciplina del diritto delle camere) (</a:t>
            </a:r>
            <a:r>
              <a:rPr lang="it-IT" dirty="0">
                <a:hlinkClick r:id="rId11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i="1" dirty="0" err="1"/>
              <a:t>Tarifverhandlungsgesetz</a:t>
            </a:r>
            <a:r>
              <a:rPr lang="it-IT" dirty="0"/>
              <a:t> (Legge sulla contrattazione collettiva) (</a:t>
            </a:r>
            <a:r>
              <a:rPr lang="it-IT" dirty="0">
                <a:hlinkClick r:id="rId12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i="1" dirty="0" err="1"/>
              <a:t>Betriebsverfassungsgesetz</a:t>
            </a:r>
            <a:r>
              <a:rPr lang="it-IT" dirty="0"/>
              <a:t> (Legge sull'ordinamento aziendale) (</a:t>
            </a:r>
            <a:r>
              <a:rPr lang="it-IT" dirty="0">
                <a:hlinkClick r:id="rId13"/>
              </a:rPr>
              <a:t>link</a:t>
            </a:r>
            <a:r>
              <a:rPr lang="it-IT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Siti internet</a:t>
            </a:r>
          </a:p>
          <a:p>
            <a:pPr lvl="1"/>
            <a:r>
              <a:rPr lang="it-IT" dirty="0">
                <a:hlinkClick r:id="rId14"/>
              </a:rPr>
              <a:t>GOVET</a:t>
            </a:r>
            <a:endParaRPr lang="it-IT" dirty="0">
              <a:hlinkClick r:id="rId9"/>
            </a:endParaRPr>
          </a:p>
          <a:p>
            <a:pPr lvl="1"/>
            <a:r>
              <a:rPr lang="it-IT" dirty="0">
                <a:hlinkClick r:id="rId15"/>
              </a:rPr>
              <a:t>BMBF</a:t>
            </a:r>
          </a:p>
          <a:p>
            <a:pPr lvl="1"/>
            <a:r>
              <a:rPr lang="it-IT" dirty="0">
                <a:hlinkClick r:id="rId16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Contatto per ulteriori domande</a:t>
            </a:r>
          </a:p>
          <a:p>
            <a:pPr lvl="1"/>
            <a:r>
              <a:rPr lang="it-IT" dirty="0" err="1">
                <a:hlinkClick r:id="rId17"/>
              </a:rPr>
              <a:t>govet@govet.international</a:t>
            </a:r>
            <a:endParaRPr lang="it-IT" dirty="0">
              <a:hlinkClick r:id="rId17"/>
            </a:endParaRP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La formazione professionale duale nel sistema formativo tedesco - Visione generale</a:t>
            </a:r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Mercato del lavoro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>
                  <a:solidFill>
                    <a:schemeClr val="bg1"/>
                  </a:solidFill>
                </a:rPr>
                <a:t>Istruzione scolastica generale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>
                  <a:solidFill>
                    <a:schemeClr val="bg1"/>
                  </a:solidFill>
                </a:rPr>
                <a:t>Istruzione universitaria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3990367" y="3511013"/>
              <a:ext cx="34996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Formazione professionale </a:t>
              </a:r>
            </a:p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duale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Formazione professionale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Scuola professionale</a:t>
              </a:r>
            </a:p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a tempo pieno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I soggetti coinvolti: gli apprendisti (“</a:t>
            </a:r>
            <a:r>
              <a:rPr lang="it-IT" b="1" i="1" dirty="0" err="1"/>
              <a:t>Azubi</a:t>
            </a:r>
            <a:r>
              <a:rPr lang="it-IT" b="1" i="1" dirty="0"/>
              <a:t>”</a:t>
            </a:r>
            <a:r>
              <a:rPr lang="it-IT" b="1" dirty="0"/>
              <a:t>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dirty="0"/>
              <a:t>1,22 milioni di apprendisti all'anno</a:t>
            </a:r>
          </a:p>
          <a:p>
            <a:pPr lvl="1"/>
            <a:r>
              <a:rPr lang="it-IT" dirty="0"/>
              <a:t>in 327 diverse professioni riconosciute</a:t>
            </a:r>
          </a:p>
          <a:p>
            <a:endParaRPr lang="de-DE" dirty="0"/>
          </a:p>
          <a:p>
            <a:pPr marL="0" indent="0">
              <a:buNone/>
            </a:pPr>
            <a:r>
              <a:rPr lang="it-IT" dirty="0"/>
              <a:t>Ciò significa che</a:t>
            </a:r>
          </a:p>
          <a:p>
            <a:pPr lvl="1"/>
            <a:r>
              <a:rPr lang="it-IT" dirty="0"/>
              <a:t>il 5% di tutti gli occupati, allo stato attuale,</a:t>
            </a:r>
            <a:br>
              <a:rPr lang="it-IT" dirty="0"/>
            </a:br>
            <a:r>
              <a:rPr lang="it-IT" dirty="0"/>
              <a:t>sono apprendisti</a:t>
            </a:r>
          </a:p>
          <a:p>
            <a:endParaRPr lang="de-DE" dirty="0"/>
          </a:p>
          <a:p>
            <a:pPr marL="0" indent="0">
              <a:buNone/>
            </a:pPr>
            <a:r>
              <a:rPr lang="it-IT" b="1" dirty="0"/>
              <a:t>Circa il 91% di essi porta a termine con successo il percorso di formazione professionale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/>
              <a:t>I soggetti coinvolti: i datori di lavoro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dirty="0"/>
              <a:t>Ogni anno circa il 19% di tutte le aziende con dipendenti soggetti all’obbligo di versare i contributi previdenziali forma apprendisti</a:t>
            </a:r>
            <a:br>
              <a:rPr lang="it-IT" dirty="0"/>
            </a:br>
            <a:r>
              <a:rPr lang="it-IT" dirty="0"/>
              <a:t>(ca. 408.700 di 2,2 milioni)</a:t>
            </a:r>
          </a:p>
          <a:p>
            <a:pPr lvl="1"/>
            <a:r>
              <a:rPr lang="it-IT" dirty="0"/>
              <a:t>Ogni anno i nuovi apprendisti sono circa 489.000</a:t>
            </a:r>
          </a:p>
          <a:p>
            <a:pPr lvl="1"/>
            <a:r>
              <a:rPr lang="it-IT" dirty="0"/>
              <a:t>Il 77% di essi viene assunto direttamente in azienda dopo la formazione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Gli operatori economici, le parti sociali e lo Stato determinano il quadro entro il quale si svolge la formazione professionale duale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dirty="0"/>
              <a:t>Camere</a:t>
            </a:r>
          </a:p>
          <a:p>
            <a:pPr lvl="1"/>
            <a:r>
              <a:rPr lang="it-IT" dirty="0"/>
              <a:t>Parti sociali (associazioni dei lavoratori e dei datori di lavoro)</a:t>
            </a:r>
          </a:p>
          <a:p>
            <a:pPr lvl="1"/>
            <a:r>
              <a:rPr lang="it-IT" dirty="0"/>
              <a:t>Stato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Camere e parti sociali</a:t>
            </a:r>
            <a:r>
              <a:rPr lang="it-IT" dirty="0"/>
              <a:t>: definiscono e verificano i contenuti della formazione in azienda</a:t>
            </a:r>
          </a:p>
          <a:p>
            <a:pPr marL="0" indent="0">
              <a:buNone/>
            </a:pPr>
            <a:r>
              <a:rPr lang="it-IT" b="1" dirty="0"/>
              <a:t>Stato</a:t>
            </a:r>
            <a:r>
              <a:rPr lang="it-IT" dirty="0"/>
              <a:t>: imposta il quadro normativo e stanzia le risorse per la formazione scolastica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it-IT" b="1" dirty="0"/>
              <a:t>Gli attori: le camere — l’organo competente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it-IT" dirty="0"/>
              <a:t>esaminano e registrano le aziende di formazione</a:t>
            </a:r>
          </a:p>
          <a:p>
            <a:pPr lvl="1"/>
            <a:r>
              <a:rPr lang="it-IT" dirty="0"/>
              <a:t>sorvegliano e controllano la formazione in azienda</a:t>
            </a:r>
          </a:p>
          <a:p>
            <a:pPr lvl="1"/>
            <a:r>
              <a:rPr lang="it-IT" dirty="0"/>
              <a:t>qualificano i formatori</a:t>
            </a:r>
          </a:p>
          <a:p>
            <a:pPr lvl="1"/>
            <a:r>
              <a:rPr lang="it-IT" dirty="0"/>
              <a:t>organizzano gli esami</a:t>
            </a:r>
            <a:r>
              <a:rPr lang="it-IT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it-IT" dirty="0"/>
              <a:t>organizzano eventi informativi e forniscono consulenza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Gli attori: le parti sociali</a:t>
            </a:r>
          </a:p>
          <a:p>
            <a:pPr marL="0" indent="0">
              <a:buNone/>
            </a:pPr>
            <a:r>
              <a:rPr lang="it-IT" dirty="0"/>
              <a:t>I sindacati e le organizzazioni dei datori di lavoro negoziano tra loro e con lo Stato i vari </a:t>
            </a:r>
            <a:r>
              <a:rPr lang="it-IT" u="sng" dirty="0"/>
              <a:t>standard per la parte di formazione professionale da svolgere in azienda</a:t>
            </a:r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it-IT" dirty="0"/>
              <a:t>Contenuti della formazione</a:t>
            </a:r>
          </a:p>
          <a:p>
            <a:pPr lvl="1"/>
            <a:r>
              <a:rPr lang="it-IT" dirty="0"/>
              <a:t>Retribuzione degli apprendisti</a:t>
            </a:r>
          </a:p>
          <a:p>
            <a:pPr lvl="1"/>
            <a:r>
              <a:rPr lang="it-IT" dirty="0"/>
              <a:t>Monitoraggio della formazione in azienda</a:t>
            </a:r>
          </a:p>
          <a:p>
            <a:pPr lvl="1"/>
            <a:r>
              <a:rPr lang="it-IT" dirty="0"/>
              <a:t>Partecipazione alla commissione d’esame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3316</Words>
  <Application>Microsoft Office PowerPoint</Application>
  <PresentationFormat>Breitbild</PresentationFormat>
  <Paragraphs>575</Paragraphs>
  <Slides>37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Contenuto</vt:lpstr>
      <vt:lpstr> 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PowerPoint-Präsentation</vt:lpstr>
      <vt:lpstr>Accesso alla formazione professionale</vt:lpstr>
      <vt:lpstr>Accesso alla formazione professionale</vt:lpstr>
      <vt:lpstr>Accesso alla formazione professionale</vt:lpstr>
      <vt:lpstr>Iter</vt:lpstr>
      <vt:lpstr>Iter</vt:lpstr>
      <vt:lpstr>Iter</vt:lpstr>
      <vt:lpstr>Iter</vt:lpstr>
      <vt:lpstr>Iter</vt:lpstr>
      <vt:lpstr>PowerPoint-Präsentation</vt:lpstr>
      <vt:lpstr>Come funziona la formazione professionale duale?</vt:lpstr>
      <vt:lpstr>Come funziona la formazione professionale duale?</vt:lpstr>
      <vt:lpstr>Perché la formazione professionale duale in Germania funziona?</vt:lpstr>
      <vt:lpstr>I cinque pilastri della formazione professionale</vt:lpstr>
      <vt:lpstr>Vantaggi</vt:lpstr>
      <vt:lpstr>Vantaggi</vt:lpstr>
      <vt:lpstr>Vantaggi</vt:lpstr>
      <vt:lpstr>Sfide</vt:lpstr>
      <vt:lpstr>Sfide</vt:lpstr>
      <vt:lpstr>Sfide</vt:lpstr>
      <vt:lpstr>Ulteriori informazioni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85</cp:revision>
  <dcterms:created xsi:type="dcterms:W3CDTF">2020-12-18T10:19:10Z</dcterms:created>
  <dcterms:modified xsi:type="dcterms:W3CDTF">2024-05-14T12:03:55Z</dcterms:modified>
</cp:coreProperties>
</file>