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02" r:id="rId38"/>
    <p:sldId id="30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2" autoAdjust="0"/>
    <p:restoredTop sz="68070" autoAdjust="0"/>
  </p:normalViewPr>
  <p:slideViewPr>
    <p:cSldViewPr snapToGrid="0" showGuides="1">
      <p:cViewPr varScale="1">
        <p:scale>
          <a:sx n="78" d="100"/>
          <a:sy n="78" d="100"/>
        </p:scale>
        <p:origin x="15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5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taught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‘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BBiG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amendments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2020: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equivalence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codified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835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competences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permeability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apprenticeship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dream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prestige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fulfilment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loyal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manner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innovative potential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save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familiarisation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holiday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entitlement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registered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in-company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Training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Compulsory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schooling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allocation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Wednesday: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Friday: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block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follow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of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Germany find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74% of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find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82%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34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trade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nationwide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skilled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industrialised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strong SME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Companies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 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trade’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also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Recruitment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80,000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reliability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foreign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2010: 19,800 / 2018: 57,700 -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tripled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time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expenditure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academisation</a:t>
            </a:r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0E79B-7A3D-4728-8EAA-1040FFB3332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31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20.0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18,000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13,600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amortised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German SMEs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65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 time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responsibility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system's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2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impetus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registering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disagreements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€7.7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970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Federal Institute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08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€ 6.8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€ 2.4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support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max. 1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venues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incorporated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973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govet/de/54899.php" TargetMode="External"/><Relationship Id="rId13" Type="http://schemas.openxmlformats.org/officeDocument/2006/relationships/hyperlink" Target="http://www.bibb.de/en/64979.htm" TargetMode="External"/><Relationship Id="rId3" Type="http://schemas.openxmlformats.org/officeDocument/2006/relationships/hyperlink" Target="https://www.bibb.de/datenreport/en/index.php" TargetMode="External"/><Relationship Id="rId7" Type="http://schemas.openxmlformats.org/officeDocument/2006/relationships/hyperlink" Target="http://www.bibb.de/veroeffentlichungen/de/publication/show/id/2062" TargetMode="External"/><Relationship Id="rId12" Type="http://schemas.openxmlformats.org/officeDocument/2006/relationships/hyperlink" Target="https://www.govet.international/en/index.php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mbf.de/bmbf/shareddocs/kurzmeldungen/de/2024/05/240508-berufsbildungsbericht-24.html" TargetMode="External"/><Relationship Id="rId11" Type="http://schemas.openxmlformats.org/officeDocument/2006/relationships/hyperlink" Target="http://www.bibb.de/" TargetMode="External"/><Relationship Id="rId5" Type="http://schemas.openxmlformats.org/officeDocument/2006/relationships/hyperlink" Target="http://www.datenportal.bmbf.de/portal/en/index.html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englisch_betrvg/index.html" TargetMode="External"/><Relationship Id="rId4" Type="http://schemas.openxmlformats.org/officeDocument/2006/relationships/hyperlink" Target="https://www.destatis.de/EN/Homepage.html" TargetMode="External"/><Relationship Id="rId9" Type="http://schemas.openxmlformats.org/officeDocument/2006/relationships/hyperlink" Target="https://www.govet.international/en/54887.php" TargetMode="External"/><Relationship Id="rId14" Type="http://schemas.openxmlformats.org/officeDocument/2006/relationships/hyperlink" Target="http://www.bibb.de/en/index.ht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de-DE" sz="2800" dirty="0"/>
              <a:t>Dual VET in Germany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40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The </a:t>
            </a:r>
            <a:r>
              <a:rPr lang="de-DE" b="1" dirty="0" err="1"/>
              <a:t>Government</a:t>
            </a:r>
            <a:r>
              <a:rPr lang="de-DE" b="1" dirty="0"/>
              <a:t> – Providing </a:t>
            </a:r>
            <a:r>
              <a:rPr lang="de-DE" b="1" dirty="0" err="1"/>
              <a:t>the</a:t>
            </a:r>
            <a:r>
              <a:rPr lang="de-DE" b="1" dirty="0"/>
              <a:t> Framework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 err="1"/>
              <a:t>Negotiates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(in-company </a:t>
            </a:r>
            <a:r>
              <a:rPr lang="de-DE" dirty="0" err="1"/>
              <a:t>training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Defines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r>
              <a:rPr lang="de-DE" dirty="0"/>
              <a:t>: </a:t>
            </a:r>
            <a:r>
              <a:rPr lang="de-DE" u="sng" dirty="0" err="1"/>
              <a:t>framework</a:t>
            </a:r>
            <a:r>
              <a:rPr lang="de-DE" u="sng" dirty="0"/>
              <a:t> </a:t>
            </a:r>
            <a:r>
              <a:rPr lang="de-DE" u="sng" dirty="0" err="1"/>
              <a:t>curriculum</a:t>
            </a:r>
            <a:endParaRPr lang="de-DE" u="sng" dirty="0"/>
          </a:p>
          <a:p>
            <a:pPr lvl="1"/>
            <a:r>
              <a:rPr lang="de-DE" dirty="0" err="1"/>
              <a:t>Finances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 err="1"/>
              <a:t>Conducts</a:t>
            </a:r>
            <a:r>
              <a:rPr lang="de-DE" dirty="0"/>
              <a:t> VET </a:t>
            </a:r>
            <a:r>
              <a:rPr lang="de-DE" dirty="0" err="1"/>
              <a:t>research</a:t>
            </a:r>
            <a:r>
              <a:rPr lang="de-DE" dirty="0"/>
              <a:t> (BIBB)</a:t>
            </a:r>
          </a:p>
          <a:p>
            <a:pPr lvl="1"/>
            <a:r>
              <a:rPr lang="de-DE" dirty="0"/>
              <a:t>Supports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searching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an </a:t>
            </a:r>
            <a:r>
              <a:rPr lang="de-DE" dirty="0" err="1"/>
              <a:t>apprenticeship</a:t>
            </a:r>
            <a:r>
              <a:rPr lang="de-DE" dirty="0"/>
              <a:t> (e. g. </a:t>
            </a:r>
            <a:r>
              <a:rPr lang="de-DE" dirty="0" err="1"/>
              <a:t>teenagers</a:t>
            </a:r>
            <a:r>
              <a:rPr lang="de-DE" dirty="0"/>
              <a:t>, </a:t>
            </a:r>
            <a:r>
              <a:rPr lang="de-DE" dirty="0" err="1"/>
              <a:t>unemployed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disadvantaged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 in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endParaRPr lang="de-DE" dirty="0"/>
          </a:p>
          <a:p>
            <a:pPr lvl="1"/>
            <a:r>
              <a:rPr lang="de-DE" dirty="0"/>
              <a:t>Secure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  <a:p>
            <a:pPr lvl="1"/>
            <a:r>
              <a:rPr lang="de-DE" dirty="0"/>
              <a:t>Are valid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nationwide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57823"/>
            <a:ext cx="9000000" cy="446715"/>
          </a:xfrm>
        </p:spPr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Development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de-DE" b="1" dirty="0" err="1"/>
              <a:t>Employers</a:t>
            </a:r>
            <a:r>
              <a:rPr lang="de-DE" b="1" dirty="0"/>
              <a:t> </a:t>
            </a:r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pass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, </a:t>
            </a:r>
            <a:r>
              <a:rPr lang="de-DE" dirty="0" err="1"/>
              <a:t>moderated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BIBB  </a:t>
            </a:r>
          </a:p>
          <a:p>
            <a:pPr lvl="1"/>
            <a:r>
              <a:rPr lang="de-DE" b="1" dirty="0"/>
              <a:t>3. The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adjusts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newly-defined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 </a:t>
            </a:r>
            <a:r>
              <a:rPr lang="de-DE" dirty="0" err="1"/>
              <a:t>standards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adopted</a:t>
            </a:r>
            <a:r>
              <a:rPr lang="de-DE" b="1" dirty="0"/>
              <a:t> </a:t>
            </a:r>
            <a:r>
              <a:rPr lang="de-DE" b="1" dirty="0" err="1"/>
              <a:t>standards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in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regulations</a:t>
            </a:r>
            <a:r>
              <a:rPr lang="de-DE" b="1" dirty="0"/>
              <a:t> (in-company </a:t>
            </a:r>
            <a:r>
              <a:rPr lang="de-DE" b="1" dirty="0" err="1"/>
              <a:t>training</a:t>
            </a:r>
            <a:r>
              <a:rPr lang="de-DE" b="1" dirty="0"/>
              <a:t>)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framework</a:t>
            </a:r>
            <a:r>
              <a:rPr lang="de-DE" b="1" dirty="0"/>
              <a:t> </a:t>
            </a:r>
            <a:r>
              <a:rPr lang="de-DE" b="1" dirty="0" err="1"/>
              <a:t>curricula</a:t>
            </a:r>
            <a:r>
              <a:rPr lang="de-DE" b="1" dirty="0"/>
              <a:t> (school-</a:t>
            </a:r>
            <a:r>
              <a:rPr lang="de-DE" b="1" dirty="0" err="1"/>
              <a:t>based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Training </a:t>
            </a:r>
            <a:r>
              <a:rPr lang="de-DE" b="1" dirty="0" err="1"/>
              <a:t>Regulations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u="sng" dirty="0"/>
              <a:t>in-company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in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u="sng" dirty="0" err="1"/>
              <a:t>regulations</a:t>
            </a:r>
            <a:r>
              <a:rPr lang="de-DE" dirty="0"/>
              <a:t>: </a:t>
            </a:r>
          </a:p>
          <a:p>
            <a:pPr lvl="1"/>
            <a:endParaRPr lang="de-DE" dirty="0"/>
          </a:p>
          <a:p>
            <a:pPr lvl="1"/>
            <a:r>
              <a:rPr lang="de-DE" dirty="0" err="1"/>
              <a:t>Occupational</a:t>
            </a:r>
            <a:r>
              <a:rPr lang="de-DE" dirty="0"/>
              <a:t> title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profile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Timeframe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temporal </a:t>
            </a:r>
            <a:r>
              <a:rPr lang="de-DE" dirty="0" err="1"/>
              <a:t>structure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plan)</a:t>
            </a:r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 – Framework Curriculum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u="sng" dirty="0" err="1"/>
              <a:t>vocational</a:t>
            </a:r>
            <a:r>
              <a:rPr lang="de-DE" u="sng" dirty="0"/>
              <a:t> </a:t>
            </a:r>
            <a:r>
              <a:rPr lang="de-DE" u="sng" dirty="0" err="1"/>
              <a:t>school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professional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expertise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expands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.  </a:t>
            </a:r>
          </a:p>
          <a:p>
            <a:pPr marL="0" indent="0">
              <a:buNone/>
            </a:pPr>
            <a:r>
              <a:rPr lang="de-DE" dirty="0"/>
              <a:t>These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curriculum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objective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field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legal </a:t>
            </a:r>
            <a:r>
              <a:rPr lang="de-DE" dirty="0" err="1"/>
              <a:t>framework</a:t>
            </a:r>
            <a:endParaRPr lang="de-DE" dirty="0"/>
          </a:p>
          <a:p>
            <a:r>
              <a:rPr lang="de-DE" b="1" dirty="0"/>
              <a:t>Freedom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Occupation</a:t>
            </a:r>
            <a:r>
              <a:rPr lang="de-DE" b="1" dirty="0"/>
              <a:t> </a:t>
            </a:r>
            <a:r>
              <a:rPr lang="de-DE" b="1" dirty="0" err="1"/>
              <a:t>according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Article</a:t>
            </a:r>
            <a:r>
              <a:rPr lang="de-DE" b="1" dirty="0"/>
              <a:t> 12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Basic Law (</a:t>
            </a:r>
            <a:r>
              <a:rPr lang="de-DE" b="1" dirty="0" err="1"/>
              <a:t>Constitution</a:t>
            </a:r>
            <a:r>
              <a:rPr lang="de-DE" b="1" dirty="0"/>
              <a:t>)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Business Laws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Vocational</a:t>
            </a:r>
            <a:r>
              <a:rPr lang="de-DE" dirty="0"/>
              <a:t> Training Act</a:t>
            </a:r>
          </a:p>
          <a:p>
            <a:r>
              <a:rPr lang="de-DE" dirty="0"/>
              <a:t>Law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work</a:t>
            </a:r>
            <a:endParaRPr lang="de-DE" dirty="0"/>
          </a:p>
          <a:p>
            <a:r>
              <a:rPr lang="de-DE" dirty="0" err="1"/>
              <a:t>Crafts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Trades Regulation Code</a:t>
            </a:r>
          </a:p>
          <a:p>
            <a:r>
              <a:rPr lang="de-DE" dirty="0"/>
              <a:t>Law on </a:t>
            </a:r>
            <a:r>
              <a:rPr lang="de-DE" dirty="0" err="1"/>
              <a:t>Collectice</a:t>
            </a:r>
            <a:r>
              <a:rPr lang="de-DE" dirty="0"/>
              <a:t> </a:t>
            </a:r>
            <a:r>
              <a:rPr lang="de-DE" dirty="0" err="1"/>
              <a:t>Bargaining</a:t>
            </a:r>
            <a:endParaRPr lang="de-DE" dirty="0"/>
          </a:p>
          <a:p>
            <a:r>
              <a:rPr lang="de-DE" dirty="0"/>
              <a:t>Law on </a:t>
            </a:r>
            <a:r>
              <a:rPr lang="de-DE" dirty="0" err="1"/>
              <a:t>the</a:t>
            </a:r>
            <a:r>
              <a:rPr lang="de-DE" dirty="0"/>
              <a:t> Chambers </a:t>
            </a:r>
            <a:r>
              <a:rPr lang="de-DE" dirty="0" err="1"/>
              <a:t>of</a:t>
            </a:r>
            <a:r>
              <a:rPr lang="de-DE" dirty="0"/>
              <a:t> Commerce</a:t>
            </a:r>
          </a:p>
          <a:p>
            <a:r>
              <a:rPr lang="de-DE" dirty="0"/>
              <a:t>Works </a:t>
            </a:r>
            <a:r>
              <a:rPr lang="de-DE" dirty="0" err="1"/>
              <a:t>Constitution</a:t>
            </a:r>
            <a:r>
              <a:rPr lang="de-DE" dirty="0"/>
              <a:t> Act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School Laws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schooling</a:t>
            </a:r>
            <a:endParaRPr lang="de-DE" dirty="0"/>
          </a:p>
          <a:p>
            <a:r>
              <a:rPr lang="de-DE" dirty="0"/>
              <a:t>Regional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laws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Motivation, </a:t>
            </a:r>
            <a:r>
              <a:rPr lang="de-DE" sz="2800" dirty="0" err="1"/>
              <a:t>Interests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Process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Measures</a:t>
            </a:r>
            <a:r>
              <a:rPr lang="de-DE" b="1" dirty="0"/>
              <a:t> –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</a:t>
            </a:r>
            <a:r>
              <a:rPr lang="de-DE" dirty="0"/>
              <a:t>: Germany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growth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/>
              <a:t>Insight: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strengthen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steer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dual VET </a:t>
            </a:r>
            <a:r>
              <a:rPr lang="de-DE" dirty="0" err="1"/>
              <a:t>system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 err="1"/>
              <a:t>Measures</a:t>
            </a:r>
            <a:r>
              <a:rPr lang="de-DE" b="1" dirty="0"/>
              <a:t>: </a:t>
            </a:r>
          </a:p>
          <a:p>
            <a:pPr lvl="1"/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update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Mandate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(e. g. </a:t>
            </a:r>
            <a:r>
              <a:rPr lang="de-DE" dirty="0" err="1"/>
              <a:t>through</a:t>
            </a:r>
            <a:r>
              <a:rPr lang="de-DE" dirty="0"/>
              <a:t>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Young People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 … !“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Find potential </a:t>
            </a:r>
            <a:r>
              <a:rPr lang="de-DE" dirty="0" err="1"/>
              <a:t>employers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screen</a:t>
            </a:r>
            <a:r>
              <a:rPr lang="de-DE" dirty="0"/>
              <a:t> </a:t>
            </a:r>
            <a:r>
              <a:rPr lang="de-DE" dirty="0" err="1"/>
              <a:t>openings</a:t>
            </a:r>
            <a:endParaRPr lang="de-DE" dirty="0"/>
          </a:p>
          <a:p>
            <a:pPr lvl="1"/>
            <a:r>
              <a:rPr lang="de-DE" dirty="0"/>
              <a:t>Write </a:t>
            </a:r>
            <a:r>
              <a:rPr lang="de-DE" dirty="0" err="1"/>
              <a:t>application</a:t>
            </a:r>
            <a:endParaRPr lang="de-DE" dirty="0"/>
          </a:p>
          <a:p>
            <a:pPr lvl="1"/>
            <a:r>
              <a:rPr lang="de-DE" dirty="0" err="1"/>
              <a:t>Undergo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Companies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filling</a:t>
            </a:r>
            <a:r>
              <a:rPr lang="de-DE" dirty="0"/>
              <a:t> all 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.“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Register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traineeships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applications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Dual VET in Germany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Basics </a:t>
            </a:r>
            <a:r>
              <a:rPr lang="de-DE" b="1" dirty="0" err="1"/>
              <a:t>and</a:t>
            </a:r>
            <a:r>
              <a:rPr lang="de-DE" b="1" dirty="0"/>
              <a:t> Framework </a:t>
            </a:r>
            <a:r>
              <a:rPr lang="en-GB" b="1" dirty="0"/>
              <a:t>Conditions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Motivation, </a:t>
            </a:r>
            <a:r>
              <a:rPr lang="de-DE" b="1" dirty="0" err="1"/>
              <a:t>Interests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The </a:t>
            </a:r>
            <a:r>
              <a:rPr lang="de-DE" b="1" dirty="0" err="1"/>
              <a:t>Success</a:t>
            </a:r>
            <a:r>
              <a:rPr lang="de-DE" b="1" dirty="0"/>
              <a:t> Model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0148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The Training </a:t>
            </a:r>
            <a:r>
              <a:rPr lang="de-DE" b="1" dirty="0" err="1"/>
              <a:t>Contract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The professional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signing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employer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trainee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regulates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Duration</a:t>
            </a:r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Probation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  <a:p>
            <a:pPr lvl="1"/>
            <a:r>
              <a:rPr lang="de-DE" dirty="0"/>
              <a:t>Temporal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factual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lvl="1"/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obligations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parties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de-DE" dirty="0"/>
              <a:t>70 % 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>
            <a:normAutofit/>
          </a:bodyPr>
          <a:lstStyle/>
          <a:p>
            <a:r>
              <a:rPr lang="de-DE" dirty="0"/>
              <a:t>30 % </a:t>
            </a:r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>
            <a:normAutofit/>
          </a:bodyPr>
          <a:lstStyle/>
          <a:p>
            <a:r>
              <a:rPr lang="de-DE" dirty="0"/>
              <a:t>Structured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participate</a:t>
            </a:r>
            <a:r>
              <a:rPr lang="de-DE" dirty="0"/>
              <a:t>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activities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receive</a:t>
            </a:r>
            <a:r>
              <a:rPr lang="de-DE" dirty="0"/>
              <a:t> a </a:t>
            </a:r>
            <a:r>
              <a:rPr lang="de-DE" dirty="0" err="1"/>
              <a:t>remuneration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class</a:t>
            </a:r>
            <a:endParaRPr lang="de-DE" dirty="0"/>
          </a:p>
          <a:p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(2/3) 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/>
              <a:t>General (1/3) </a:t>
            </a:r>
            <a:r>
              <a:rPr lang="de-DE" dirty="0" err="1"/>
              <a:t>subjects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de-DE" b="1" dirty="0"/>
              <a:t>Dual Learning at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venues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Dual VET </a:t>
            </a:r>
            <a:r>
              <a:rPr lang="de-DE" b="1" dirty="0" err="1"/>
              <a:t>lasts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three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a half </a:t>
            </a:r>
            <a:r>
              <a:rPr lang="de-DE" b="1" dirty="0" err="1"/>
              <a:t>years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Examination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lvl="1"/>
            <a:r>
              <a:rPr lang="de-DE" dirty="0" err="1"/>
              <a:t>Organised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part</a:t>
            </a:r>
            <a:endParaRPr lang="de-DE" dirty="0"/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pPr lvl="2"/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endParaRPr lang="de-DE" dirty="0"/>
          </a:p>
          <a:p>
            <a:pPr lvl="2"/>
            <a:r>
              <a:rPr lang="de-DE" dirty="0" err="1"/>
              <a:t>Employees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r>
              <a:rPr lang="de-DE" dirty="0"/>
              <a:t> (Trade </a:t>
            </a:r>
            <a:r>
              <a:rPr lang="de-DE" dirty="0" err="1"/>
              <a:t>Unions</a:t>
            </a:r>
            <a:r>
              <a:rPr lang="de-DE" dirty="0"/>
              <a:t>)</a:t>
            </a:r>
          </a:p>
          <a:p>
            <a:pPr lvl="2"/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teachers</a:t>
            </a:r>
            <a:r>
              <a:rPr lang="de-DE" dirty="0"/>
              <a:t> (</a:t>
            </a:r>
            <a:r>
              <a:rPr lang="de-DE" dirty="0" err="1"/>
              <a:t>representing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Vocational</a:t>
            </a:r>
            <a:r>
              <a:rPr lang="de-DE" b="1" dirty="0"/>
              <a:t> </a:t>
            </a:r>
            <a:r>
              <a:rPr lang="de-DE" b="1" dirty="0" err="1"/>
              <a:t>Certificate</a:t>
            </a:r>
            <a:endParaRPr lang="de-DE" b="1" dirty="0"/>
          </a:p>
          <a:p>
            <a:pPr lvl="1"/>
            <a:r>
              <a:rPr lang="de-DE" dirty="0" err="1"/>
              <a:t>Issued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Officially</a:t>
            </a:r>
            <a:r>
              <a:rPr lang="de-DE" dirty="0"/>
              <a:t> </a:t>
            </a:r>
            <a:r>
              <a:rPr lang="de-DE" dirty="0" err="1"/>
              <a:t>recognised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successful</a:t>
            </a:r>
            <a:r>
              <a:rPr lang="de-DE" b="1" dirty="0"/>
              <a:t> </a:t>
            </a:r>
            <a:r>
              <a:rPr lang="de-DE" b="1" dirty="0" err="1"/>
              <a:t>examination</a:t>
            </a:r>
            <a:r>
              <a:rPr lang="de-DE" b="1" dirty="0"/>
              <a:t> </a:t>
            </a:r>
            <a:r>
              <a:rPr lang="de-DE" b="1" dirty="0" err="1"/>
              <a:t>ends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. The professional </a:t>
            </a:r>
            <a:r>
              <a:rPr lang="de-DE" b="1" dirty="0" err="1"/>
              <a:t>career</a:t>
            </a:r>
            <a:r>
              <a:rPr lang="de-DE" b="1" dirty="0"/>
              <a:t> </a:t>
            </a:r>
            <a:r>
              <a:rPr lang="de-DE" b="1" dirty="0" err="1"/>
              <a:t>begins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Beginning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Vocational</a:t>
            </a:r>
            <a:r>
              <a:rPr lang="de-DE" b="1" dirty="0"/>
              <a:t> Career: </a:t>
            </a:r>
            <a:r>
              <a:rPr lang="de-DE" b="1" dirty="0" err="1"/>
              <a:t>Opportunities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On </a:t>
            </a:r>
            <a:r>
              <a:rPr lang="de-DE" b="1" dirty="0" err="1"/>
              <a:t>the</a:t>
            </a:r>
            <a:r>
              <a:rPr lang="de-DE" b="1" dirty="0"/>
              <a:t> Labour Market </a:t>
            </a:r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initial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in </a:t>
            </a:r>
            <a:r>
              <a:rPr lang="de-DE" dirty="0" err="1"/>
              <a:t>another</a:t>
            </a:r>
            <a:r>
              <a:rPr lang="de-DE" dirty="0"/>
              <a:t> (</a:t>
            </a:r>
            <a:r>
              <a:rPr lang="de-DE" dirty="0" err="1"/>
              <a:t>neighbouring</a:t>
            </a:r>
            <a:r>
              <a:rPr lang="de-DE" dirty="0"/>
              <a:t>)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Continuation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Training</a:t>
            </a:r>
          </a:p>
          <a:p>
            <a:pPr lvl="1"/>
            <a:r>
              <a:rPr lang="de-DE" dirty="0"/>
              <a:t>Further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(</a:t>
            </a:r>
            <a:r>
              <a:rPr lang="de-DE" dirty="0" err="1"/>
              <a:t>building</a:t>
            </a:r>
            <a:r>
              <a:rPr lang="de-DE" dirty="0"/>
              <a:t> on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applicable</a:t>
            </a:r>
            <a:r>
              <a:rPr lang="de-DE" dirty="0"/>
              <a:t>) </a:t>
            </a:r>
          </a:p>
          <a:p>
            <a:pPr lvl="1"/>
            <a:r>
              <a:rPr lang="de-DE" dirty="0"/>
              <a:t>University </a:t>
            </a:r>
            <a:r>
              <a:rPr lang="de-DE" dirty="0" err="1"/>
              <a:t>studies</a:t>
            </a:r>
            <a:r>
              <a:rPr lang="de-DE" dirty="0"/>
              <a:t> („</a:t>
            </a:r>
            <a:r>
              <a:rPr lang="de-DE" dirty="0" err="1"/>
              <a:t>tertiary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“)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The </a:t>
            </a:r>
            <a:r>
              <a:rPr lang="de-DE" sz="2800" dirty="0" err="1"/>
              <a:t>Success</a:t>
            </a:r>
            <a:r>
              <a:rPr lang="de-DE" sz="2800" dirty="0"/>
              <a:t> Model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 err="1"/>
              <a:t>Process</a:t>
            </a:r>
            <a:endParaRPr lang="de-DE" b="1" dirty="0"/>
          </a:p>
          <a:p>
            <a:pPr lvl="1"/>
            <a:r>
              <a:rPr lang="de-DE" dirty="0"/>
              <a:t>Training parallel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 (70 %)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(30 %): „Dual“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duration</a:t>
            </a:r>
            <a:r>
              <a:rPr lang="de-DE" dirty="0"/>
              <a:t> (Training </a:t>
            </a:r>
            <a:r>
              <a:rPr lang="de-DE" dirty="0" err="1"/>
              <a:t>contract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Training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operations</a:t>
            </a:r>
            <a:endParaRPr lang="de-DE" dirty="0"/>
          </a:p>
          <a:p>
            <a:pPr lvl="1"/>
            <a:r>
              <a:rPr lang="de-DE" dirty="0"/>
              <a:t>Final </a:t>
            </a:r>
            <a:r>
              <a:rPr lang="de-DE" dirty="0" err="1"/>
              <a:t>exam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an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Framework</a:t>
            </a:r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competent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</a:t>
            </a:r>
            <a:r>
              <a:rPr lang="de-DE" dirty="0" err="1"/>
              <a:t>monitor</a:t>
            </a:r>
            <a:r>
              <a:rPr lang="de-DE" dirty="0"/>
              <a:t> </a:t>
            </a:r>
            <a:r>
              <a:rPr lang="de-DE" dirty="0" err="1"/>
              <a:t>company-based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Dual VET in Germany </a:t>
            </a:r>
            <a:r>
              <a:rPr lang="de-DE" dirty="0" err="1"/>
              <a:t>Successful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Success</a:t>
            </a:r>
            <a:r>
              <a:rPr lang="de-DE" b="1" dirty="0"/>
              <a:t> </a:t>
            </a:r>
            <a:r>
              <a:rPr lang="de-DE" b="1" dirty="0" err="1"/>
              <a:t>factors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Historically</a:t>
            </a:r>
            <a:r>
              <a:rPr lang="de-DE" dirty="0"/>
              <a:t> </a:t>
            </a:r>
            <a:r>
              <a:rPr lang="de-DE" dirty="0" err="1"/>
              <a:t>grown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acceptance</a:t>
            </a:r>
            <a:r>
              <a:rPr lang="de-DE" dirty="0"/>
              <a:t> in </a:t>
            </a:r>
            <a:r>
              <a:rPr lang="de-DE" dirty="0" err="1"/>
              <a:t>society</a:t>
            </a:r>
            <a:endParaRPr lang="de-DE" dirty="0"/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Strong </a:t>
            </a:r>
            <a:r>
              <a:rPr lang="de-DE" dirty="0" err="1"/>
              <a:t>institutions</a:t>
            </a:r>
            <a:r>
              <a:rPr lang="de-DE" dirty="0"/>
              <a:t> (</a:t>
            </a:r>
            <a:r>
              <a:rPr lang="de-DE" dirty="0" err="1"/>
              <a:t>chambers</a:t>
            </a:r>
            <a:r>
              <a:rPr lang="de-DE" dirty="0"/>
              <a:t>,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, SME)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flexibility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adaptability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Five</a:t>
            </a:r>
            <a:r>
              <a:rPr lang="de-DE" dirty="0"/>
              <a:t> Quality Features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Cornerstones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, </a:t>
            </a:r>
            <a:r>
              <a:rPr lang="de-DE" b="1" dirty="0" err="1"/>
              <a:t>business</a:t>
            </a:r>
            <a:r>
              <a:rPr lang="de-DE" b="1" dirty="0"/>
              <a:t> </a:t>
            </a:r>
            <a:r>
              <a:rPr lang="de-DE" b="1" dirty="0" err="1"/>
              <a:t>community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Learning </a:t>
            </a:r>
            <a:r>
              <a:rPr lang="de-DE" b="1" dirty="0" err="1"/>
              <a:t>within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work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Acceptance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national </a:t>
            </a:r>
            <a:r>
              <a:rPr lang="de-DE" b="1" dirty="0" err="1"/>
              <a:t>standards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Qualified</a:t>
            </a:r>
            <a:r>
              <a:rPr lang="de-DE" b="1" dirty="0"/>
              <a:t> VET </a:t>
            </a:r>
            <a:r>
              <a:rPr lang="de-DE" b="1" dirty="0" err="1"/>
              <a:t>staff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Institutionalised</a:t>
            </a:r>
            <a:r>
              <a:rPr lang="de-DE" b="1" dirty="0"/>
              <a:t> </a:t>
            </a:r>
            <a:r>
              <a:rPr lang="de-DE" b="1" dirty="0" err="1"/>
              <a:t>research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advice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Basics </a:t>
            </a:r>
            <a:r>
              <a:rPr lang="de-DE" sz="2800" dirty="0" err="1"/>
              <a:t>and</a:t>
            </a:r>
            <a:r>
              <a:rPr lang="de-DE" sz="2800" dirty="0"/>
              <a:t> Framework </a:t>
            </a:r>
            <a:r>
              <a:rPr lang="de-DE" sz="2800" dirty="0" err="1"/>
              <a:t>Conditions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178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trainees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ideal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professional </a:t>
            </a:r>
            <a:r>
              <a:rPr lang="de-DE" dirty="0" err="1"/>
              <a:t>career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competencies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endParaRPr lang="de-DE" dirty="0"/>
          </a:p>
          <a:p>
            <a:pPr lvl="1"/>
            <a:r>
              <a:rPr lang="de-DE" dirty="0"/>
              <a:t>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equipment</a:t>
            </a:r>
            <a:r>
              <a:rPr lang="de-DE" dirty="0"/>
              <a:t>, </a:t>
            </a:r>
            <a:r>
              <a:rPr lang="de-DE" dirty="0" err="1"/>
              <a:t>procedures</a:t>
            </a:r>
            <a:r>
              <a:rPr lang="de-DE" dirty="0"/>
              <a:t>,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Remuneration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companies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secures</a:t>
            </a:r>
            <a:r>
              <a:rPr lang="de-DE" dirty="0"/>
              <a:t> </a:t>
            </a:r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personnel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,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company-specific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(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opposed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r>
              <a:rPr lang="de-DE" dirty="0"/>
              <a:t> (fast </a:t>
            </a:r>
            <a:r>
              <a:rPr lang="de-DE" dirty="0" err="1"/>
              <a:t>amortisation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in </a:t>
            </a: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  <a:p>
            <a:pPr lvl="1"/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Corporate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(CSR)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Society:</a:t>
            </a:r>
          </a:p>
          <a:p>
            <a:pPr marL="0" indent="0">
              <a:buNone/>
            </a:pPr>
            <a:r>
              <a:rPr lang="de-DE" dirty="0"/>
              <a:t>Joint </a:t>
            </a:r>
            <a:r>
              <a:rPr lang="de-DE" dirty="0" err="1"/>
              <a:t>benefit</a:t>
            </a:r>
            <a:r>
              <a:rPr lang="de-DE" dirty="0"/>
              <a:t>, </a:t>
            </a:r>
            <a:r>
              <a:rPr lang="de-DE" dirty="0" err="1"/>
              <a:t>wealth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peace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endParaRPr lang="de-DE" dirty="0"/>
          </a:p>
          <a:p>
            <a:pPr lvl="1"/>
            <a:r>
              <a:rPr lang="de-DE" dirty="0"/>
              <a:t>Balance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(</a:t>
            </a:r>
            <a:r>
              <a:rPr lang="de-DE" dirty="0" err="1"/>
              <a:t>supply</a:t>
            </a:r>
            <a:r>
              <a:rPr lang="de-DE" dirty="0"/>
              <a:t>/</a:t>
            </a:r>
            <a:r>
              <a:rPr lang="de-DE" dirty="0" err="1"/>
              <a:t>demand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endParaRPr lang="de-DE" dirty="0"/>
          </a:p>
          <a:p>
            <a:pPr lvl="1"/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Trainees‘ Point </a:t>
            </a:r>
            <a:r>
              <a:rPr lang="de-DE" b="1" dirty="0" err="1"/>
              <a:t>of</a:t>
            </a:r>
            <a:r>
              <a:rPr lang="de-DE" b="1" dirty="0"/>
              <a:t> View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Access </a:t>
            </a:r>
            <a:r>
              <a:rPr lang="de-DE" dirty="0" err="1"/>
              <a:t>to</a:t>
            </a:r>
            <a:r>
              <a:rPr lang="de-DE" dirty="0"/>
              <a:t> Dual VET</a:t>
            </a:r>
          </a:p>
          <a:p>
            <a:pPr lvl="1"/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occupational</a:t>
            </a:r>
            <a:r>
              <a:rPr lang="de-DE" dirty="0"/>
              <a:t> </a:t>
            </a:r>
            <a:r>
              <a:rPr lang="de-DE" dirty="0" err="1"/>
              <a:t>demands</a:t>
            </a:r>
            <a:endParaRPr lang="de-DE" dirty="0"/>
          </a:p>
          <a:p>
            <a:pPr lvl="1"/>
            <a:r>
              <a:rPr lang="de-DE" dirty="0" err="1"/>
              <a:t>Lifelong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Businesses</a:t>
            </a:r>
            <a:r>
              <a:rPr lang="de-DE" b="1" dirty="0"/>
              <a:t>‘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Unprepared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needs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migrants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Demografic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pPr lvl="1"/>
            <a:r>
              <a:rPr lang="de-DE" dirty="0" err="1"/>
              <a:t>Foreseeable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Trend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academisation</a:t>
            </a:r>
            <a:endParaRPr lang="de-DE" dirty="0"/>
          </a:p>
          <a:p>
            <a:pPr lvl="1"/>
            <a:r>
              <a:rPr lang="de-DE" dirty="0"/>
              <a:t>Regional </a:t>
            </a:r>
            <a:r>
              <a:rPr lang="de-DE" dirty="0" err="1"/>
              <a:t>discrepancies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Further Sources</a:t>
            </a:r>
          </a:p>
        </p:txBody>
      </p:sp>
      <p:sp>
        <p:nvSpPr>
          <p:cNvPr id="13" name="Inhaltsplatzhalter 4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en-GB" sz="1900" b="1" dirty="0"/>
              <a:t>Facts and figures</a:t>
            </a:r>
            <a:endParaRPr lang="en-GB" sz="1900" dirty="0"/>
          </a:p>
          <a:p>
            <a:r>
              <a:rPr lang="en-GB" sz="1900" dirty="0"/>
              <a:t>BIBB Data Report (</a:t>
            </a:r>
            <a:r>
              <a:rPr lang="en-GB" sz="1900" dirty="0">
                <a:hlinkClick r:id="rId3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Federal Statistical Office (</a:t>
            </a:r>
            <a:r>
              <a:rPr lang="en-GB" sz="1900" dirty="0">
                <a:hlinkClick r:id="rId4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BMBF Data Portal (</a:t>
            </a:r>
            <a:r>
              <a:rPr lang="en-GB" sz="1900" dirty="0">
                <a:hlinkClick r:id="rId5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BMBF TVET </a:t>
            </a:r>
            <a:r>
              <a:rPr lang="en-GB" sz="1900"/>
              <a:t>Report (</a:t>
            </a:r>
            <a:r>
              <a:rPr lang="en-GB" sz="1900">
                <a:hlinkClick r:id="rId6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b="1" i="1" dirty="0"/>
              <a:t>Dual VET</a:t>
            </a:r>
            <a:r>
              <a:rPr lang="en-GB" sz="1900" b="1" dirty="0"/>
              <a:t> standards</a:t>
            </a:r>
          </a:p>
          <a:p>
            <a:pPr>
              <a:tabLst>
                <a:tab pos="185738" algn="l"/>
              </a:tabLst>
            </a:pPr>
            <a:r>
              <a:rPr lang="en-GB" sz="1900" dirty="0"/>
              <a:t>BIBB Brochure: Vocational Training Regulations and</a:t>
            </a:r>
            <a:br>
              <a:rPr lang="en-GB" sz="1900" dirty="0"/>
            </a:br>
            <a:r>
              <a:rPr lang="en-GB" sz="1900" dirty="0"/>
              <a:t>the Process Behind Them (</a:t>
            </a:r>
            <a:r>
              <a:rPr lang="en-GB" sz="1900" dirty="0">
                <a:hlinkClick r:id="rId7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Example: training regulation and </a:t>
            </a:r>
            <a:br>
              <a:rPr lang="en-GB" sz="1900" dirty="0"/>
            </a:br>
            <a:r>
              <a:rPr lang="en-GB" sz="1900" dirty="0"/>
              <a:t>framework curriculum (</a:t>
            </a:r>
            <a:r>
              <a:rPr lang="en-GB" sz="1900" dirty="0">
                <a:hlinkClick r:id="rId8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r>
              <a:rPr lang="en-GB" sz="1900" b="1" dirty="0"/>
              <a:t>Legal documents</a:t>
            </a:r>
          </a:p>
          <a:p>
            <a:r>
              <a:rPr lang="en-GB" sz="1900" dirty="0"/>
              <a:t>Vocational Training Act (</a:t>
            </a:r>
            <a:r>
              <a:rPr lang="en-GB" sz="1900" dirty="0">
                <a:hlinkClick r:id="rId9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Works Constitution Act (</a:t>
            </a:r>
            <a:r>
              <a:rPr lang="en-GB" sz="1900" dirty="0">
                <a:hlinkClick r:id="rId10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r>
              <a:rPr lang="en-GB" sz="2100" b="1" dirty="0"/>
              <a:t>Web resources</a:t>
            </a:r>
            <a:endParaRPr lang="en-GB" sz="2100" b="1" dirty="0">
              <a:hlinkClick r:id="rId11"/>
            </a:endParaRPr>
          </a:p>
          <a:p>
            <a:r>
              <a:rPr lang="en-GB" sz="2100" dirty="0">
                <a:hlinkClick r:id="rId12"/>
              </a:rPr>
              <a:t>GOVET</a:t>
            </a:r>
            <a:endParaRPr lang="en-GB" sz="2100" dirty="0">
              <a:hlinkClick r:id="rId11"/>
            </a:endParaRPr>
          </a:p>
          <a:p>
            <a:r>
              <a:rPr lang="en-GB" sz="2100" dirty="0">
                <a:hlinkClick r:id="rId13"/>
              </a:rPr>
              <a:t>BMBF</a:t>
            </a:r>
            <a:endParaRPr lang="en-GB" sz="2100" dirty="0"/>
          </a:p>
          <a:p>
            <a:r>
              <a:rPr lang="en-GB" sz="2100" dirty="0">
                <a:hlinkClick r:id="rId14"/>
              </a:rPr>
              <a:t>BIBB</a:t>
            </a:r>
            <a:endParaRPr lang="en-GB" sz="2100" dirty="0"/>
          </a:p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b="1" dirty="0"/>
              <a:t>Contact for further questions</a:t>
            </a:r>
            <a:endParaRPr lang="en-GB" sz="2100" dirty="0"/>
          </a:p>
          <a:p>
            <a:r>
              <a:rPr lang="en-GB" sz="2100" b="1" dirty="0" err="1">
                <a:hlinkClick r:id="rId15"/>
              </a:rPr>
              <a:t>govet@govet.international</a:t>
            </a:r>
            <a:endParaRPr lang="en-GB" sz="2100" b="1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8554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9579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Dual VET in </a:t>
            </a:r>
            <a:r>
              <a:rPr lang="de-DE" b="1" dirty="0" err="1"/>
              <a:t>the</a:t>
            </a:r>
            <a:r>
              <a:rPr lang="de-DE" b="1" dirty="0"/>
              <a:t> German Education System at a </a:t>
            </a:r>
            <a:r>
              <a:rPr lang="de-DE" b="1" dirty="0" err="1"/>
              <a:t>Glance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Labour </a:t>
              </a:r>
              <a:r>
                <a:rPr lang="de-DE" sz="2400" dirty="0" err="1">
                  <a:solidFill>
                    <a:schemeClr val="bg1"/>
                  </a:solidFill>
                </a:rPr>
                <a:t>market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School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University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603629" y="3508781"/>
              <a:ext cx="3304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Dual VET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VET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Fulltime </a:t>
              </a:r>
              <a:r>
                <a:rPr lang="de-DE" sz="2400" dirty="0" err="1">
                  <a:solidFill>
                    <a:schemeClr val="bg1"/>
                  </a:solidFill>
                </a:rPr>
                <a:t>school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  <a:r>
                <a:rPr lang="de-DE" sz="2400" dirty="0" err="1">
                  <a:solidFill>
                    <a:schemeClr val="bg1"/>
                  </a:solidFill>
                </a:rPr>
                <a:t>based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87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Trainees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1.22 Mio.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in 327 </a:t>
            </a:r>
            <a:r>
              <a:rPr lang="de-DE" dirty="0" err="1"/>
              <a:t>recognised</a:t>
            </a:r>
            <a:r>
              <a:rPr lang="de-DE" dirty="0"/>
              <a:t> </a:t>
            </a:r>
            <a:r>
              <a:rPr lang="de-DE" dirty="0" err="1"/>
              <a:t>professions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implies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5 %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employees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b="1" dirty="0" err="1"/>
              <a:t>Around</a:t>
            </a:r>
            <a:r>
              <a:rPr lang="de-DE" b="1" dirty="0"/>
              <a:t> 91 % pass </a:t>
            </a:r>
            <a:r>
              <a:rPr lang="de-DE" b="1" dirty="0" err="1"/>
              <a:t>their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successfully</a:t>
            </a:r>
            <a:r>
              <a:rPr lang="de-DE" b="1" dirty="0"/>
              <a:t>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85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</a:t>
            </a:r>
            <a:r>
              <a:rPr lang="de-DE" b="1" dirty="0" err="1"/>
              <a:t>Employers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Every </a:t>
            </a:r>
            <a:r>
              <a:rPr lang="de-DE" dirty="0" err="1"/>
              <a:t>year</a:t>
            </a:r>
            <a:r>
              <a:rPr lang="de-DE" dirty="0"/>
              <a:t>, </a:t>
            </a:r>
            <a:r>
              <a:rPr lang="de-DE" dirty="0" err="1"/>
              <a:t>around</a:t>
            </a:r>
            <a:r>
              <a:rPr lang="de-DE" dirty="0"/>
              <a:t> 19% of all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employing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err="1"/>
              <a:t>subject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social </a:t>
            </a:r>
            <a:r>
              <a:rPr lang="de-DE" dirty="0" err="1"/>
              <a:t>insurance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training</a:t>
            </a:r>
            <a:r>
              <a:rPr lang="de-DE" dirty="0"/>
              <a:t> (ca. 408,700 </a:t>
            </a:r>
            <a:r>
              <a:rPr lang="de-DE" dirty="0" err="1"/>
              <a:t>of</a:t>
            </a:r>
            <a:r>
              <a:rPr lang="de-DE" dirty="0"/>
              <a:t> 2.2 Mio.)</a:t>
            </a:r>
          </a:p>
          <a:p>
            <a:pPr lvl="1"/>
            <a:r>
              <a:rPr lang="de-DE" dirty="0" err="1"/>
              <a:t>Around</a:t>
            </a:r>
            <a:r>
              <a:rPr lang="de-DE" dirty="0"/>
              <a:t> 489,000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77 %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Businesses</a:t>
            </a:r>
            <a:r>
              <a:rPr lang="de-DE" b="1" dirty="0"/>
              <a:t>,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ensure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Framework </a:t>
            </a:r>
            <a:r>
              <a:rPr lang="de-DE" b="1" dirty="0" err="1"/>
              <a:t>Conditions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Dual VET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Chambers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</a:t>
            </a: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Government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Chambers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Partners: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check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Government</a:t>
            </a:r>
            <a:r>
              <a:rPr lang="de-DE" b="1" dirty="0"/>
              <a:t>: </a:t>
            </a:r>
            <a:r>
              <a:rPr lang="de-DE" dirty="0"/>
              <a:t>Shapes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59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Stakeholders: Chambers -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Competent</a:t>
            </a:r>
            <a:r>
              <a:rPr lang="de-DE" b="1" dirty="0"/>
              <a:t> </a:t>
            </a:r>
            <a:r>
              <a:rPr lang="de-DE" b="1" dirty="0" err="1"/>
              <a:t>Bodies</a:t>
            </a:r>
            <a:endParaRPr lang="de-DE" b="1" dirty="0"/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Check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Monitor </a:t>
            </a:r>
            <a:r>
              <a:rPr lang="de-DE" dirty="0" err="1"/>
              <a:t>and</a:t>
            </a:r>
            <a:r>
              <a:rPr lang="de-DE" dirty="0"/>
              <a:t> check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Train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personnel</a:t>
            </a:r>
            <a:endParaRPr lang="de-DE" dirty="0"/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examinations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in </a:t>
            </a:r>
            <a:r>
              <a:rPr lang="de-DE" dirty="0" err="1"/>
              <a:t>consultancy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66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</a:t>
            </a:r>
            <a:r>
              <a:rPr lang="de-DE" b="1" dirty="0" err="1"/>
              <a:t>Social</a:t>
            </a:r>
            <a:r>
              <a:rPr lang="de-DE" b="1" dirty="0"/>
              <a:t> Partners</a:t>
            </a:r>
          </a:p>
          <a:p>
            <a:pPr marL="0" indent="0">
              <a:buNone/>
            </a:pP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endParaRPr lang="de-DE" u="sng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contents</a:t>
            </a:r>
            <a:endParaRPr lang="de-DE" dirty="0"/>
          </a:p>
          <a:p>
            <a:pPr lvl="1"/>
            <a:r>
              <a:rPr lang="de-DE" dirty="0"/>
              <a:t>Trainees‘ </a:t>
            </a:r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/>
              <a:t>Monitoring </a:t>
            </a:r>
            <a:r>
              <a:rPr lang="de-DE" dirty="0" err="1"/>
              <a:t>of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 err="1"/>
              <a:t>Participation</a:t>
            </a:r>
            <a:r>
              <a:rPr lang="de-DE" dirty="0"/>
              <a:t> in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/>
              <a:t>boards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2752</Words>
  <Application>Microsoft Office PowerPoint</Application>
  <PresentationFormat>Breitbild</PresentationFormat>
  <Paragraphs>576</Paragraphs>
  <Slides>37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Contents</vt:lpstr>
      <vt:lpstr> 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PowerPoint-Präsentation</vt:lpstr>
      <vt:lpstr>Access</vt:lpstr>
      <vt:lpstr>Access</vt:lpstr>
      <vt:lpstr>Access</vt:lpstr>
      <vt:lpstr>Process</vt:lpstr>
      <vt:lpstr>Process</vt:lpstr>
      <vt:lpstr>Process</vt:lpstr>
      <vt:lpstr>Process</vt:lpstr>
      <vt:lpstr>Process</vt:lpstr>
      <vt:lpstr>PowerPoint-Präsentation</vt:lpstr>
      <vt:lpstr>How Does Dual VET Work?</vt:lpstr>
      <vt:lpstr>How Does Dual VET Work?</vt:lpstr>
      <vt:lpstr>Why is Dual VET in Germany Successful?</vt:lpstr>
      <vt:lpstr>Five Quality Features of Dual VET</vt:lpstr>
      <vt:lpstr>Benefits</vt:lpstr>
      <vt:lpstr>Benefits</vt:lpstr>
      <vt:lpstr>Benefits</vt:lpstr>
      <vt:lpstr>Challenges</vt:lpstr>
      <vt:lpstr>Challenges</vt:lpstr>
      <vt:lpstr>Challenges</vt:lpstr>
      <vt:lpstr>Further Sources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95</cp:revision>
  <dcterms:created xsi:type="dcterms:W3CDTF">2020-12-18T10:19:10Z</dcterms:created>
  <dcterms:modified xsi:type="dcterms:W3CDTF">2024-11-14T08:11:45Z</dcterms:modified>
</cp:coreProperties>
</file>