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52" autoAdjust="0"/>
    <p:restoredTop sz="73880" autoAdjust="0"/>
  </p:normalViewPr>
  <p:slideViewPr>
    <p:cSldViewPr snapToGrid="0" showGuides="1">
      <p:cViewPr varScale="1">
        <p:scale>
          <a:sx n="84" d="100"/>
          <a:sy n="84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>
        <p:scale>
          <a:sx n="100" d="100"/>
          <a:sy n="100" d="100"/>
        </p:scale>
        <p:origin x="2323" y="-6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4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funding totals around € 6.8 billion, including over € 3 billion for 1,550 vocational schools and around € 2.4 billion for control, monitoring and support measures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State passes the Vocational Training Act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If necessary, summarise the previous slides again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Three main stakeholders agree on the basic standards for dual vocational training on an equal footing.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These standards are based on the specific requirements of the world of work.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duration of the further development and implementation of standards is max. 1 year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are dynamically adapted to the requirements of the world of work at both learning venues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BIBB continuously researches changes in work and training; the findings are incorporated into the process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profile &gt;&gt;&gt;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competences must be taught?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Contents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specific skills and tasks must be mastered?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 knowledge &gt;&gt;&gt;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knowledge optimally prepares trainees for their final examination?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contents of the framework curriculum are defined by ‘learning fields’.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necessary, explain the topic of ‘learning fields’ at this point.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the dynamics of the vocational training system using BBiG amendments, most recently in 2020: principle of equivalence of vocational and academic education codified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264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34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Vocational training secures the social status of young people as citizens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state cannot guarantee vocational training alone: costs and competences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measures: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Ensuring permeability: university access for trainees with a degree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Opening up dual vocational training regardless of previous qualifications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people have many different expectations and goals when it comes to an apprenticeship: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learn something practical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earn their own money (self-employment)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realise a dream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social prestige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fulfilment of duties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few other reasons here too: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are looking for loyal employees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know best which qualifications are needed in our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want to act in a socially responsible manner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seek the input and innovative potential of young people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We save on familiarisation and retraining costs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Examination boards with equal representation, jointly agreed training standards, joint management of the system at all levels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Around 70 %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Vocational training standards, certificate issued by the chamber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In and from the companies, state teachers at the vocational schools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Data reports, vocational training report, training standards (BIBB)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also regulates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holiday entitlement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any requirements for termination of the training contract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similar to an employment contract. It is the basis for learning in the company during training.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training contract is registered by the chambers.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 basis: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in-company training &gt; Training contract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for the vocational school &gt; Compulsory schooling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allocation: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Monday to Wednesday: in the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Thursday and Friday: at the vocational school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Alternatively: block teaching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Additional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In-company training and vocational school lessons follow the training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involvement of the respective teaching and training staff!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356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96% of all graduates in Germany find a job after completing their training.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Around 74% of all trainees are taken on by the company that trained them.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313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393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Reminder: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Chambers are the representatives of the economy, trade unions/employee representatives and associations/employer representatives are the social partners.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reach a consensus.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Dual vocational training is essentially shaped by those who are directly affected and who know the needs of the labour market best.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All decisions on vocational training are made by consensus.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III: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standards apply nationwide. They are regularly updated.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 for skilled labour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Germany is a developed industrialised nation with a strong SME sector.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Win-win situation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Apprentices learn on the job and are integrated into the work process. Companies train their own future workforce according to their own    needs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Qualified training staff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Trainers are ‘from the trade’ and have undergone training themselves and also know the company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Although the state controls the process as a legislator and sets the framework, it leaves key decisions to the direct stakeholders.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Examination boards with equal representation, jointly agreed training standards, joint management of the system at all levels</a:t>
            </a:r>
          </a:p>
          <a:p>
            <a:pPr marL="457200" lvl="1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85800" lvl="1" indent="-228600">
              <a:buFont typeface="+mj-lt"/>
              <a:buAutoNum type="arabicPeriod" startAt="2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 70 % in the company</a:t>
            </a:r>
          </a:p>
          <a:p>
            <a:pPr marL="685800" lvl="1" indent="-228600">
              <a:buFont typeface="+mj-lt"/>
              <a:buAutoNum type="arabicPeriod" startAt="2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  Vocational training standards, certificate issued by the chamber</a:t>
            </a:r>
          </a:p>
          <a:p>
            <a:pPr marL="0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  In and from the companies, state teachers at the vocational schools</a:t>
            </a:r>
          </a:p>
          <a:p>
            <a:pPr marL="0" indent="0">
              <a:buFont typeface="+mj-lt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lvl="1" indent="0">
              <a:buFont typeface="+mj-lt"/>
              <a:buNone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  Data reports, vocational training report, training 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482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 advantages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Greater identification with the training company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Training as a basis for further measures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Recruitment and retraining costs are reduced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advantage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Early indicator for developments in the economy and labour market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2018: almost 80,000 applicants without a training place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Lack of informal skills: Discipline, reliability, basic skills (reading, writing, maths)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For example: IT skills, foreign language skills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Lifelong learning: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Especially for older applicants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Discrepancy: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Unfilled training places 2010: 19,800 / 2018: 57,700 - almost tripled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‘Maturity for training’: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of social skills, basic knowledge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extra personnel and time expenditure, special qualifications of the training staff</a:t>
            </a:r>
          </a:p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 change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Fewer young people able to go into training, labour market needs can no longer be met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towards academisation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tends to be out, university is in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 differences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Supply and demand for training places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social task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712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002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Overall,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53 % of the population have started a dual vocational training programme in their lifetime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employment rate is high: 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96 % of all graduates find a job (compared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82 % without a vocational qualification)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positive effect: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Youth unemployment in Germany is only around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Trainees are on average 20.0 years old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average investment per trainee per year is 18,000 euros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of this (approx. 13,600 euros) is amortised (productive contribution of the trainees)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future personnel trained according to own needs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low investment on the labour market international competitive advantage for German SMEs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three stakeholders ensure the framework conditions for vocational education and training through a differentiated distribution of roles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Ownership lies with all three players; they all bear it at the same time and assume responsibility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guarantee the system's constant capacity for innovation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They ensure quality 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impetus for the development and updating of training standards comes from companies and chambers. They know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skills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needed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tasks: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Supporting companies in their search for trainees, registering training contracts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in the event of disagreements between trainees and companies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economy invests €7.7 billion in vocational training every year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Supplementary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The process of coordinating and adopting new training regulations is managed by the Federal Institute for Vocational Education and Training.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Economic and social partners are involved in the entire process.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2824480" y="5819775"/>
            <a:ext cx="6624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Ufficio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 la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internazionale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settore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dell‘istruzione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formazione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professionale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39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3" Type="http://schemas.openxmlformats.org/officeDocument/2006/relationships/hyperlink" Target="https://www.bibb.de/datenreport/de/index.php" TargetMode="External"/><Relationship Id="rId7" Type="http://schemas.openxmlformats.org/officeDocument/2006/relationships/hyperlink" Target="https://www.bibb.de/dienst/veroeffentlichungen/de/publication/show/8269" TargetMode="External"/><Relationship Id="rId12" Type="http://schemas.openxmlformats.org/officeDocument/2006/relationships/hyperlink" Target="http://www.gesetze-im-internet.de/tvg/index.html" TargetMode="External"/><Relationship Id="rId17" Type="http://schemas.openxmlformats.org/officeDocument/2006/relationships/hyperlink" Target="mailto:govet@govet.international" TargetMode="External"/><Relationship Id="rId2" Type="http://schemas.openxmlformats.org/officeDocument/2006/relationships/notesSlide" Target="../notesSlides/notesSlide36.xm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Zahl%20der%20neu%20abgeschlossenen%20Ausbildungsvertr&#228;ge%20erneut%20gestiegen%20-%20BMBF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govet.international/languages/it/index.php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859" y="2922143"/>
            <a:ext cx="6047117" cy="689389"/>
          </a:xfrm>
        </p:spPr>
        <p:txBody>
          <a:bodyPr/>
          <a:lstStyle/>
          <a:p>
            <a:pPr algn="ctr"/>
            <a:r>
              <a:rPr lang="it-IT" sz="2800" dirty="0"/>
              <a:t>La formazione professionale duale in Germania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attori: Stato — l'architetto del contesto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negozia il Regolamento della formazione con le parti sociali (formazione professionale in azienda)</a:t>
            </a:r>
          </a:p>
          <a:p>
            <a:pPr lvl="1"/>
            <a:r>
              <a:rPr lang="it-IT" dirty="0"/>
              <a:t>definisce la formazione nelle scuole professionali: </a:t>
            </a:r>
            <a:r>
              <a:rPr lang="it-IT" u="sng" dirty="0"/>
              <a:t>Programma quadro d’insegnamento</a:t>
            </a:r>
          </a:p>
          <a:p>
            <a:pPr lvl="1"/>
            <a:r>
              <a:rPr lang="it-IT" dirty="0"/>
              <a:t>finanzia, controlla e verifica il sistema scolastico professionale pubblico</a:t>
            </a:r>
          </a:p>
          <a:p>
            <a:pPr lvl="1"/>
            <a:r>
              <a:rPr lang="it-IT" dirty="0"/>
              <a:t>svolge attività di ricerca nel settore dell’istruzione e formazione professionale (BIBB)</a:t>
            </a:r>
          </a:p>
          <a:p>
            <a:pPr lvl="1"/>
            <a:r>
              <a:rPr lang="it-IT" dirty="0"/>
              <a:t>Sostiene (per esempio giovani, disoccupati, persone svantaggiate) nella ricerca di un posto di apprendistato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gli standard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definiscono la realizzazione della formazione professionale duale nelle aziende e scuole professionali</a:t>
            </a:r>
          </a:p>
          <a:p>
            <a:pPr lvl="1"/>
            <a:r>
              <a:rPr lang="it-IT" dirty="0"/>
              <a:t>assicurano il controllo della qualità e la promozione della formazione professionale duale</a:t>
            </a:r>
          </a:p>
          <a:p>
            <a:pPr lvl="1"/>
            <a:r>
              <a:rPr lang="it-IT" dirty="0"/>
              <a:t>sono validi e vincolanti su tutto il territorio nazionale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come nascono gli standard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b="1" dirty="0"/>
              <a:t>1 </a:t>
            </a:r>
            <a:r>
              <a:rPr lang="it-IT" dirty="0"/>
              <a:t>I </a:t>
            </a:r>
            <a:r>
              <a:rPr lang="it-IT" b="1" dirty="0"/>
              <a:t>datori di lavoro</a:t>
            </a:r>
            <a:r>
              <a:rPr lang="it-IT" dirty="0"/>
              <a:t> identificano nuove mansioni e qualifiche in azienda </a:t>
            </a:r>
          </a:p>
          <a:p>
            <a:pPr lvl="1"/>
            <a:r>
              <a:rPr lang="it-IT" b="1" dirty="0"/>
              <a:t>2 </a:t>
            </a:r>
            <a:r>
              <a:rPr lang="it-IT" dirty="0"/>
              <a:t>Le </a:t>
            </a:r>
            <a:r>
              <a:rPr lang="it-IT" b="1" dirty="0"/>
              <a:t>parti sociali</a:t>
            </a:r>
            <a:r>
              <a:rPr lang="it-IT" dirty="0"/>
              <a:t> </a:t>
            </a:r>
            <a:r>
              <a:rPr lang="it-IT" b="1" dirty="0"/>
              <a:t>e lo Stato</a:t>
            </a:r>
            <a:r>
              <a:rPr lang="it-IT" dirty="0"/>
              <a:t> negoziano e approvano nuovi standard di formazione in azienda con il supporto del BIBB in funzione di moderatore </a:t>
            </a:r>
          </a:p>
          <a:p>
            <a:pPr lvl="1"/>
            <a:r>
              <a:rPr lang="it-IT" b="1" dirty="0"/>
              <a:t>3 </a:t>
            </a:r>
            <a:r>
              <a:rPr lang="it-IT" dirty="0"/>
              <a:t>Lo </a:t>
            </a:r>
            <a:r>
              <a:rPr lang="it-IT" b="1" dirty="0"/>
              <a:t>Stato</a:t>
            </a:r>
            <a:r>
              <a:rPr lang="it-IT" dirty="0"/>
              <a:t> adegua i Programmi quadro d’insegnamento ai Regolamenti della formazione ridefiniti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Gli standard approvati vengono formalizzati nei Regolamenti della formazione (azienda) e nei Programmi quadro d’insegnamento (scuola professionale).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Il contesto: gli standard — il Regolamento della formazione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Gli standard per la </a:t>
            </a:r>
            <a:r>
              <a:rPr lang="it-IT" u="sng" dirty="0"/>
              <a:t>formazione in azienda</a:t>
            </a:r>
            <a:r>
              <a:rPr lang="it-IT" dirty="0"/>
              <a:t> sono sanciti nel </a:t>
            </a:r>
            <a:r>
              <a:rPr lang="it-IT" u="sng" dirty="0"/>
              <a:t>Regolamento della formazione</a:t>
            </a:r>
            <a:r>
              <a:rPr lang="it-IT" dirty="0"/>
              <a:t>:</a:t>
            </a:r>
          </a:p>
          <a:p>
            <a:pPr lvl="1"/>
            <a:endParaRPr lang="de-DE" dirty="0"/>
          </a:p>
          <a:p>
            <a:pPr lvl="1"/>
            <a:r>
              <a:rPr lang="it-IT" dirty="0"/>
              <a:t>Denominazione della professione </a:t>
            </a:r>
          </a:p>
          <a:p>
            <a:pPr lvl="1"/>
            <a:r>
              <a:rPr lang="it-IT" dirty="0"/>
              <a:t>Profilo professionale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Durata e struttura del percorso formativo</a:t>
            </a:r>
          </a:p>
          <a:p>
            <a:pPr lvl="1"/>
            <a:r>
              <a:rPr lang="it-IT" dirty="0"/>
              <a:t>Requisiti d’esame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Il contesto: gli standard — il Programma quadro d’insegnamento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La formazione offerta dalla </a:t>
            </a:r>
            <a:r>
              <a:rPr lang="it-IT" u="sng" dirty="0"/>
              <a:t>scuola professionale</a:t>
            </a:r>
            <a:r>
              <a:rPr lang="it-IT" dirty="0"/>
              <a:t> trasmette le necessarie nozioni professionali teoriche e amplia la cultura generale. </a:t>
            </a:r>
          </a:p>
          <a:p>
            <a:pPr marL="0" indent="0">
              <a:buNone/>
            </a:pPr>
            <a:r>
              <a:rPr lang="it-IT" dirty="0"/>
              <a:t>Il </a:t>
            </a:r>
            <a:r>
              <a:rPr lang="it-IT" u="sng" dirty="0"/>
              <a:t>Programma quadro d’insegnamento</a:t>
            </a:r>
            <a:r>
              <a:rPr lang="it-IT" dirty="0"/>
              <a:t> definisce i seguenti standard formativi:</a:t>
            </a:r>
          </a:p>
          <a:p>
            <a:pPr lvl="1"/>
            <a:r>
              <a:rPr lang="it-IT" dirty="0"/>
              <a:t>Obiettivo di apprendimento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Campi di apprendimento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/>
              <a:t>Il quadro normativo</a:t>
            </a:r>
          </a:p>
          <a:p>
            <a:r>
              <a:rPr lang="it-IT" b="1"/>
              <a:t>L’articolo 12 della Costituzione tedesca sancisce la libertà di professione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Legislazione aziendale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909510"/>
          </a:xfrm>
        </p:spPr>
        <p:txBody>
          <a:bodyPr>
            <a:normAutofit fontScale="47500" lnSpcReduction="20000"/>
          </a:bodyPr>
          <a:lstStyle/>
          <a:p>
            <a:r>
              <a:rPr lang="it-IT" sz="3400" i="1" dirty="0" err="1"/>
              <a:t>Berufsbildungsgesetz</a:t>
            </a:r>
            <a:r>
              <a:rPr lang="it-IT" sz="3400" dirty="0"/>
              <a:t> (Legge sulla formazione professionale)</a:t>
            </a:r>
          </a:p>
          <a:p>
            <a:r>
              <a:rPr lang="it-IT" sz="3400" i="1" dirty="0" err="1"/>
              <a:t>Jugendarbeitsschutzgesetz</a:t>
            </a:r>
            <a:r>
              <a:rPr lang="it-IT" sz="3400" dirty="0"/>
              <a:t> (Legge sulla tutela del lavoro giovanile)</a:t>
            </a:r>
          </a:p>
          <a:p>
            <a:r>
              <a:rPr lang="it-IT" sz="3400" i="1" dirty="0" err="1"/>
              <a:t>Handwerksordnung</a:t>
            </a:r>
            <a:r>
              <a:rPr lang="it-IT" sz="3400" dirty="0"/>
              <a:t> (Codice dell'artigianato)</a:t>
            </a:r>
          </a:p>
          <a:p>
            <a:r>
              <a:rPr lang="it-IT" sz="3400" i="1" dirty="0" err="1"/>
              <a:t>Tarifvertragsgesetz</a:t>
            </a:r>
            <a:r>
              <a:rPr lang="it-IT" sz="3400" dirty="0"/>
              <a:t> (Legge sulla contrattazione collettiva)</a:t>
            </a:r>
          </a:p>
          <a:p>
            <a:r>
              <a:rPr lang="it-IT" sz="3400" i="1" dirty="0" err="1"/>
              <a:t>Gesetz</a:t>
            </a:r>
            <a:r>
              <a:rPr lang="it-IT" sz="3400" i="1" dirty="0"/>
              <a:t> zur </a:t>
            </a:r>
            <a:r>
              <a:rPr lang="it-IT" sz="3400" i="1" dirty="0" err="1"/>
              <a:t>vorläufigen</a:t>
            </a:r>
            <a:r>
              <a:rPr lang="it-IT" sz="3400" i="1" dirty="0"/>
              <a:t> </a:t>
            </a:r>
            <a:r>
              <a:rPr lang="it-IT" sz="3400" i="1" dirty="0" err="1"/>
              <a:t>Regelung</a:t>
            </a:r>
            <a:r>
              <a:rPr lang="it-IT" sz="3400" i="1" dirty="0"/>
              <a:t> </a:t>
            </a:r>
            <a:r>
              <a:rPr lang="it-IT" sz="3400" i="1" dirty="0" err="1"/>
              <a:t>des</a:t>
            </a:r>
            <a:r>
              <a:rPr lang="it-IT" sz="3400" i="1" dirty="0"/>
              <a:t> </a:t>
            </a:r>
            <a:r>
              <a:rPr lang="it-IT" sz="3400" i="1" dirty="0" err="1"/>
              <a:t>Rechts</a:t>
            </a:r>
            <a:r>
              <a:rPr lang="it-IT" sz="3400" i="1" dirty="0"/>
              <a:t> </a:t>
            </a:r>
            <a:r>
              <a:rPr lang="it-IT" sz="3400" i="1" dirty="0" err="1"/>
              <a:t>der</a:t>
            </a:r>
            <a:r>
              <a:rPr lang="it-IT" sz="3400" i="1" dirty="0"/>
              <a:t> Industrie- und </a:t>
            </a:r>
            <a:r>
              <a:rPr lang="it-IT" sz="3400" i="1" dirty="0" err="1"/>
              <a:t>Handelskammer</a:t>
            </a:r>
            <a:r>
              <a:rPr lang="it-IT" sz="3400" i="1" dirty="0"/>
              <a:t> </a:t>
            </a:r>
            <a:r>
              <a:rPr lang="it-IT" sz="3400" dirty="0"/>
              <a:t>(Legge sulla disciplina provvisoria del diritto delle camere dell’industria e del commercio)</a:t>
            </a:r>
          </a:p>
          <a:p>
            <a:r>
              <a:rPr lang="it-IT" sz="3400" i="1" dirty="0" err="1"/>
              <a:t>Betriebsverfassungsgesetz</a:t>
            </a:r>
            <a:r>
              <a:rPr lang="it-IT" sz="3400" i="1" dirty="0"/>
              <a:t> </a:t>
            </a:r>
            <a:r>
              <a:rPr lang="it-IT" sz="3400" dirty="0"/>
              <a:t>(Legge sull’ordinamento aziendale)</a:t>
            </a:r>
          </a:p>
          <a:p>
            <a:endParaRPr lang="de-DE" sz="2900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/>
              <a:t>Legislazione scolastica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dirty="0"/>
              <a:t>Istruzione obbligatoria generale</a:t>
            </a:r>
          </a:p>
          <a:p>
            <a:r>
              <a:rPr lang="it-IT" dirty="0"/>
              <a:t>Leggi scolastiche regionali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/>
              <a:t>Motivazioni, interessi e iter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Motivazione e misure — lo Stato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Motivazione:</a:t>
            </a:r>
            <a:r>
              <a:rPr lang="it-IT" dirty="0"/>
              <a:t> La Germania ha bisogno di lavoratori qualificati per</a:t>
            </a:r>
            <a:br>
              <a:rPr lang="it-IT" dirty="0"/>
            </a:br>
            <a:r>
              <a:rPr lang="it-IT" dirty="0"/>
              <a:t>garantire crescita e sviluppo.</a:t>
            </a:r>
          </a:p>
          <a:p>
            <a:pPr marL="0" indent="0">
              <a:buNone/>
            </a:pPr>
            <a:r>
              <a:rPr lang="it-IT" b="1" dirty="0"/>
              <a:t>Conclusione: </a:t>
            </a:r>
            <a:r>
              <a:rPr lang="it-IT" dirty="0"/>
              <a:t>Dobbiamo rafforzare e gestire il sistema duale di</a:t>
            </a:r>
            <a:br>
              <a:rPr lang="it-IT" dirty="0"/>
            </a:br>
            <a:r>
              <a:rPr lang="it-IT" dirty="0"/>
              <a:t>istruzione e formazione professionale.</a:t>
            </a:r>
          </a:p>
          <a:p>
            <a:pPr marL="0" indent="0">
              <a:buNone/>
            </a:pPr>
            <a:r>
              <a:rPr lang="it-IT" b="1" dirty="0"/>
              <a:t>Misure: </a:t>
            </a:r>
          </a:p>
          <a:p>
            <a:pPr lvl="1"/>
            <a:r>
              <a:rPr lang="it-IT" dirty="0"/>
              <a:t>Impostare e aggiornare il quadro normativo</a:t>
            </a:r>
          </a:p>
          <a:p>
            <a:pPr lvl="1"/>
            <a:r>
              <a:rPr lang="it-IT" dirty="0"/>
              <a:t>Guidare e indirizzare gli altri soggetti coinvolti</a:t>
            </a:r>
          </a:p>
          <a:p>
            <a:pPr lvl="1"/>
            <a:r>
              <a:rPr lang="it-IT" dirty="0"/>
              <a:t>Verifica ed evoluzione del sistema (ad esempio tramite il BIBB)</a:t>
            </a:r>
          </a:p>
        </p:txBody>
      </p:sp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Motivazione e accesso alla formazione professionale — I giovani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Motivazione: </a:t>
            </a:r>
            <a:r>
              <a:rPr lang="it-IT" dirty="0"/>
              <a:t>“Vorrei fare il ......!” </a:t>
            </a:r>
          </a:p>
          <a:p>
            <a:pPr marL="0" indent="0">
              <a:buNone/>
            </a:pPr>
            <a:r>
              <a:rPr lang="it-IT" b="1" dirty="0"/>
              <a:t>Come partire:</a:t>
            </a:r>
          </a:p>
          <a:p>
            <a:pPr lvl="1"/>
            <a:r>
              <a:rPr lang="it-IT" dirty="0"/>
              <a:t>cercare potenziali aziende e vagliare le offerte</a:t>
            </a:r>
          </a:p>
          <a:p>
            <a:pPr lvl="1"/>
            <a:r>
              <a:rPr lang="it-IT" dirty="0"/>
              <a:t>presentare la candidatura</a:t>
            </a:r>
          </a:p>
          <a:p>
            <a:pPr lvl="1"/>
            <a:r>
              <a:rPr lang="it-IT" dirty="0"/>
              <a:t>eventuale procedura di selezione</a:t>
            </a:r>
          </a:p>
          <a:p>
            <a:pPr lvl="1"/>
            <a:r>
              <a:rPr lang="it-IT" dirty="0"/>
              <a:t>scegliere l’azienda di formazione</a:t>
            </a:r>
          </a:p>
          <a:p>
            <a:pPr lvl="1"/>
            <a:r>
              <a:rPr lang="it-IT" dirty="0"/>
              <a:t>stipulare il contratto di formazione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502" y="113188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Accesso alla formazione professionale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Motivazione e accesso alla formazione professionale — Le imprese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/>
              <a:t>Motivazione: </a:t>
            </a:r>
            <a:r>
              <a:rPr lang="it-IT"/>
              <a:t>“Voglio sicurezza quando assumo personale per ricoprire le posizioni vacanti” </a:t>
            </a:r>
          </a:p>
          <a:p>
            <a:pPr marL="0" indent="0">
              <a:buNone/>
            </a:pPr>
            <a:r>
              <a:rPr lang="it-IT" b="1"/>
              <a:t>Come partire:</a:t>
            </a:r>
          </a:p>
          <a:p>
            <a:pPr lvl="1"/>
            <a:r>
              <a:rPr lang="it-IT"/>
              <a:t>farsi certificare come azienda di formazione</a:t>
            </a:r>
          </a:p>
          <a:p>
            <a:pPr lvl="1"/>
            <a:r>
              <a:rPr lang="it-IT"/>
              <a:t>offrire posti di apprendistato</a:t>
            </a:r>
          </a:p>
          <a:p>
            <a:pPr lvl="1"/>
            <a:r>
              <a:rPr lang="it-IT"/>
              <a:t>valutare le candidature</a:t>
            </a:r>
          </a:p>
          <a:p>
            <a:pPr lvl="1"/>
            <a:r>
              <a:rPr lang="it-IT"/>
              <a:t>selezionare gli apprendisti</a:t>
            </a:r>
          </a:p>
          <a:p>
            <a:pPr lvl="1"/>
            <a:r>
              <a:rPr lang="it-IT"/>
              <a:t>stipulare il contratto di formazione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Contenuto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La formazione professionale duale in Germania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it-IT" b="1" dirty="0"/>
              <a:t>Basi e contesto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 dirty="0"/>
              <a:t>Motivazioni, interessi e iter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 dirty="0"/>
              <a:t>Un modello di successo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/>
              <a:t>Il contratto di formazione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dirty="0"/>
              <a:t>La formazione professionale inizia con la stipulazione del contratto di formazione tra il datore di lavoro e l’apprendista.</a:t>
            </a:r>
          </a:p>
          <a:p>
            <a:pPr marL="0" indent="0">
              <a:buNone/>
            </a:pPr>
            <a:r>
              <a:rPr lang="it-IT" dirty="0"/>
              <a:t>Il contratto di formazione regola:</a:t>
            </a:r>
          </a:p>
          <a:p>
            <a:pPr lvl="1"/>
            <a:r>
              <a:rPr lang="it-IT" dirty="0"/>
              <a:t>durata</a:t>
            </a:r>
          </a:p>
          <a:p>
            <a:pPr lvl="1"/>
            <a:r>
              <a:rPr lang="it-IT" dirty="0"/>
              <a:t>contenuti</a:t>
            </a:r>
          </a:p>
          <a:p>
            <a:pPr lvl="1"/>
            <a:r>
              <a:rPr lang="it-IT" dirty="0"/>
              <a:t>periodo di prova</a:t>
            </a:r>
          </a:p>
          <a:p>
            <a:pPr lvl="1"/>
            <a:r>
              <a:rPr lang="it-IT" dirty="0"/>
              <a:t>strutturazione e tempi della formazione</a:t>
            </a:r>
          </a:p>
          <a:p>
            <a:pPr lvl="1"/>
            <a:r>
              <a:rPr lang="it-IT" dirty="0"/>
              <a:t>retribuzione</a:t>
            </a:r>
          </a:p>
          <a:p>
            <a:pPr lvl="1"/>
            <a:r>
              <a:rPr lang="it-IT" dirty="0"/>
              <a:t>diritti e doveri delle parti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it-IT"/>
              <a:t>70% formazione in </a:t>
            </a:r>
            <a:r>
              <a:rPr lang="it-IT" b="1"/>
              <a:t>azienda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it-IT"/>
              <a:t>30% lezioni nella </a:t>
            </a:r>
            <a:r>
              <a:rPr lang="it-IT" b="1"/>
              <a:t>scuola professionale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it-IT" dirty="0"/>
              <a:t>Formazione strutturata in condizioni di lavoro reali</a:t>
            </a:r>
          </a:p>
          <a:p>
            <a:r>
              <a:rPr lang="it-IT" dirty="0"/>
              <a:t>Gli apprendisti sono integrati in processi aziendali concreti</a:t>
            </a:r>
          </a:p>
          <a:p>
            <a:r>
              <a:rPr lang="it-IT" dirty="0"/>
              <a:t>Gli apprendisti ricevono una</a:t>
            </a:r>
            <a:br>
              <a:rPr lang="it-IT" dirty="0"/>
            </a:br>
            <a:r>
              <a:rPr lang="it-IT" dirty="0"/>
              <a:t>retribuzione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it-IT"/>
              <a:t>Lezioni con la classe</a:t>
            </a:r>
          </a:p>
          <a:p>
            <a:r>
              <a:rPr lang="it-IT"/>
              <a:t>Materie di formazione professionale (2/3) e</a:t>
            </a:r>
          </a:p>
          <a:p>
            <a:r>
              <a:rPr lang="it-IT"/>
              <a:t>di istruzione generale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it-IT" b="1" dirty="0"/>
              <a:t>Apprendimento duale in due luoghi di formazione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Un percorso di formazione professionale duale dura dai 2 ai 3,5 anni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64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L’esame finale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Esame finale</a:t>
            </a:r>
          </a:p>
          <a:p>
            <a:pPr lvl="1"/>
            <a:r>
              <a:rPr lang="it-IT" dirty="0"/>
              <a:t>Organizzato dalle camere</a:t>
            </a:r>
          </a:p>
          <a:p>
            <a:pPr lvl="1"/>
            <a:r>
              <a:rPr lang="it-IT" dirty="0"/>
              <a:t>Parte teorica e pratica</a:t>
            </a:r>
          </a:p>
          <a:p>
            <a:pPr lvl="1"/>
            <a:r>
              <a:rPr lang="it-IT" dirty="0"/>
              <a:t>Commissione d’esame composta da</a:t>
            </a:r>
          </a:p>
          <a:p>
            <a:pPr lvl="2"/>
            <a:r>
              <a:rPr lang="it-IT" dirty="0"/>
              <a:t>datori di lavoro</a:t>
            </a:r>
          </a:p>
          <a:p>
            <a:pPr lvl="2"/>
            <a:r>
              <a:rPr lang="it-IT" dirty="0"/>
              <a:t>lavoratori (rappresentanti sindacali)</a:t>
            </a:r>
          </a:p>
          <a:p>
            <a:pPr lvl="2"/>
            <a:r>
              <a:rPr lang="it-IT" dirty="0"/>
              <a:t>insegnanti delle scuole professionali (in rappresentanza dello Stato)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L’esame finale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Diploma di formazione professionale</a:t>
            </a:r>
          </a:p>
          <a:p>
            <a:pPr lvl="1"/>
            <a:r>
              <a:rPr lang="it-IT" dirty="0"/>
              <a:t>rilasciato dalla camera</a:t>
            </a:r>
          </a:p>
          <a:p>
            <a:pPr lvl="1"/>
            <a:r>
              <a:rPr lang="it-IT" dirty="0"/>
              <a:t>titolo di studio riconosciuto a livello statale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Il superamento con profitto conclude la formazione professionale.</a:t>
            </a:r>
            <a:br>
              <a:rPr lang="it-IT" b="1" dirty="0"/>
            </a:br>
            <a:r>
              <a:rPr lang="it-IT" b="1" dirty="0"/>
              <a:t>Inizio della carriera lavorativa 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Inizio della carriera lavorativa: opportunità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Sul mercato del lavoro </a:t>
            </a:r>
          </a:p>
          <a:p>
            <a:pPr lvl="1"/>
            <a:r>
              <a:rPr lang="it-IT" dirty="0"/>
              <a:t>Contratto di lavoro immediato presso l’azienda di formazione</a:t>
            </a:r>
          </a:p>
          <a:p>
            <a:pPr lvl="1"/>
            <a:r>
              <a:rPr lang="it-IT" dirty="0"/>
              <a:t>Contratto di lavoro presso un'altra azienda</a:t>
            </a:r>
          </a:p>
          <a:p>
            <a:pPr lvl="1"/>
            <a:r>
              <a:rPr lang="it-IT" dirty="0"/>
              <a:t>Assunzione in un settore professionale diverso</a:t>
            </a:r>
          </a:p>
          <a:p>
            <a:pPr marL="0" indent="0">
              <a:buNone/>
            </a:pPr>
            <a:r>
              <a:rPr lang="it-IT" b="1" dirty="0"/>
              <a:t>Proseguimento della formazione</a:t>
            </a:r>
          </a:p>
          <a:p>
            <a:pPr lvl="1"/>
            <a:r>
              <a:rPr lang="it-IT" dirty="0"/>
              <a:t>Aggiornamento e perfezionamento professionale  </a:t>
            </a:r>
          </a:p>
          <a:p>
            <a:pPr lvl="1"/>
            <a:r>
              <a:rPr lang="it-IT" dirty="0"/>
              <a:t>Studi universitari (“formazione terziaria”)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7" y="227359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/>
              <a:t>Un modello di successo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funziona la formazione professionale duale?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Sintesi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Svolgimento</a:t>
            </a:r>
          </a:p>
          <a:p>
            <a:pPr lvl="1"/>
            <a:r>
              <a:rPr lang="it-IT" spc="-20" dirty="0"/>
              <a:t>Formazione parallela in azienda (70%) e nella scuola professionale </a:t>
            </a:r>
            <a:br>
              <a:rPr lang="it-IT" spc="-20" dirty="0"/>
            </a:br>
            <a:r>
              <a:rPr lang="it-IT" spc="-20" dirty="0"/>
              <a:t>(30%): “duale”</a:t>
            </a:r>
          </a:p>
          <a:p>
            <a:pPr lvl="1"/>
            <a:r>
              <a:rPr lang="it-IT" dirty="0"/>
              <a:t>Percorso professionale con durata e contenuti definiti </a:t>
            </a:r>
            <a:br>
              <a:rPr lang="it-IT" dirty="0"/>
            </a:br>
            <a:r>
              <a:rPr lang="it-IT" dirty="0"/>
              <a:t>(contratto di formazione)</a:t>
            </a:r>
          </a:p>
          <a:p>
            <a:pPr lvl="1"/>
            <a:r>
              <a:rPr lang="it-IT" dirty="0"/>
              <a:t>Formazione nel corso di processi di lavoro concreti</a:t>
            </a:r>
          </a:p>
          <a:p>
            <a:pPr lvl="1"/>
            <a:r>
              <a:rPr lang="it-IT" dirty="0"/>
              <a:t>Esame finale di fronte a una commissione indipendente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funziona la formazione professionale duale?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Sintesi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Contesto</a:t>
            </a:r>
          </a:p>
          <a:p>
            <a:pPr lvl="1"/>
            <a:r>
              <a:rPr lang="it-IT" dirty="0"/>
              <a:t>Lo Stato garantisce il quadro normativo</a:t>
            </a:r>
          </a:p>
          <a:p>
            <a:pPr lvl="1"/>
            <a:r>
              <a:rPr lang="it-IT" dirty="0"/>
              <a:t>Lo Stato organizza la parte della formazione che si svolge a scuola</a:t>
            </a:r>
          </a:p>
          <a:p>
            <a:pPr lvl="1"/>
            <a:r>
              <a:rPr lang="it-IT" dirty="0"/>
              <a:t>Le camere e le parti sociali definiscono l’entità e i contenuti della formazione</a:t>
            </a:r>
          </a:p>
          <a:p>
            <a:pPr lvl="1"/>
            <a:r>
              <a:rPr lang="it-IT" dirty="0"/>
              <a:t>Le camere in quanto organo competente supervisionano la formazione in azienda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Perché la </a:t>
            </a:r>
            <a:r>
              <a:rPr lang="de-DE" dirty="0" err="1"/>
              <a:t>formazione</a:t>
            </a:r>
            <a:r>
              <a:rPr lang="de-DE" dirty="0"/>
              <a:t> professionale duale in Germania funziona?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/>
              <a:t>Fattori</a:t>
            </a:r>
            <a:r>
              <a:rPr lang="de-DE" b="1" dirty="0"/>
              <a:t> di </a:t>
            </a:r>
            <a:r>
              <a:rPr lang="de-DE" b="1" dirty="0" err="1"/>
              <a:t>successo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 err="1"/>
              <a:t>Sistema</a:t>
            </a:r>
            <a:r>
              <a:rPr lang="de-DE" dirty="0"/>
              <a:t> </a:t>
            </a:r>
            <a:r>
              <a:rPr lang="de-DE" dirty="0" err="1"/>
              <a:t>consolidato</a:t>
            </a:r>
            <a:r>
              <a:rPr lang="de-DE" dirty="0"/>
              <a:t> </a:t>
            </a:r>
            <a:r>
              <a:rPr lang="de-DE" dirty="0" err="1"/>
              <a:t>nel</a:t>
            </a:r>
            <a:r>
              <a:rPr lang="de-DE" dirty="0"/>
              <a:t> </a:t>
            </a:r>
            <a:r>
              <a:rPr lang="de-DE" dirty="0" err="1"/>
              <a:t>corso</a:t>
            </a:r>
            <a:r>
              <a:rPr lang="de-DE" dirty="0"/>
              <a:t> del tempo</a:t>
            </a:r>
          </a:p>
          <a:p>
            <a:pPr lvl="1"/>
            <a:r>
              <a:rPr lang="de-DE" dirty="0"/>
              <a:t>Alto </a:t>
            </a:r>
            <a:r>
              <a:rPr lang="de-DE" dirty="0" err="1"/>
              <a:t>grado</a:t>
            </a:r>
            <a:r>
              <a:rPr lang="de-DE" dirty="0"/>
              <a:t> di </a:t>
            </a:r>
            <a:r>
              <a:rPr lang="de-DE" dirty="0" err="1"/>
              <a:t>accettazione</a:t>
            </a:r>
            <a:r>
              <a:rPr lang="de-DE" dirty="0"/>
              <a:t> da </a:t>
            </a:r>
            <a:r>
              <a:rPr lang="de-DE" dirty="0" err="1"/>
              <a:t>parte</a:t>
            </a:r>
            <a:r>
              <a:rPr lang="de-DE" dirty="0"/>
              <a:t> della </a:t>
            </a:r>
            <a:r>
              <a:rPr lang="de-DE" dirty="0" err="1"/>
              <a:t>società</a:t>
            </a:r>
            <a:endParaRPr lang="de-DE" dirty="0"/>
          </a:p>
          <a:p>
            <a:pPr lvl="1"/>
            <a:r>
              <a:rPr lang="de-DE" dirty="0" err="1"/>
              <a:t>Vantaggi</a:t>
            </a:r>
            <a:r>
              <a:rPr lang="de-DE" dirty="0"/>
              <a:t> </a:t>
            </a:r>
            <a:r>
              <a:rPr lang="de-DE" dirty="0" err="1"/>
              <a:t>sia</a:t>
            </a:r>
            <a:r>
              <a:rPr lang="de-DE" dirty="0"/>
              <a:t> per </a:t>
            </a:r>
            <a:r>
              <a:rPr lang="de-DE" dirty="0" err="1"/>
              <a:t>gli</a:t>
            </a:r>
            <a:r>
              <a:rPr lang="de-DE" dirty="0"/>
              <a:t> </a:t>
            </a:r>
            <a:r>
              <a:rPr lang="de-DE" dirty="0" err="1"/>
              <a:t>apprendisti</a:t>
            </a:r>
            <a:r>
              <a:rPr lang="de-DE" dirty="0"/>
              <a:t> che per le </a:t>
            </a:r>
            <a:r>
              <a:rPr lang="de-DE" dirty="0" err="1"/>
              <a:t>aziende</a:t>
            </a:r>
            <a:endParaRPr lang="de-DE" dirty="0"/>
          </a:p>
          <a:p>
            <a:pPr lvl="1"/>
            <a:r>
              <a:rPr lang="de-DE" dirty="0"/>
              <a:t>Formazione </a:t>
            </a:r>
            <a:r>
              <a:rPr lang="de-DE" dirty="0" err="1"/>
              <a:t>calibrata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domanda</a:t>
            </a:r>
            <a:r>
              <a:rPr lang="de-DE" dirty="0"/>
              <a:t> di personale </a:t>
            </a:r>
            <a:r>
              <a:rPr lang="de-DE" dirty="0" err="1"/>
              <a:t>qualificato</a:t>
            </a:r>
            <a:endParaRPr lang="de-DE" dirty="0"/>
          </a:p>
          <a:p>
            <a:pPr lvl="1"/>
            <a:r>
              <a:rPr lang="de-DE" dirty="0" err="1"/>
              <a:t>Istituzioni</a:t>
            </a:r>
            <a:r>
              <a:rPr lang="de-DE" dirty="0"/>
              <a:t> </a:t>
            </a:r>
            <a:r>
              <a:rPr lang="de-DE" dirty="0" err="1"/>
              <a:t>forti</a:t>
            </a:r>
            <a:r>
              <a:rPr lang="de-DE" dirty="0"/>
              <a:t> (</a:t>
            </a:r>
            <a:r>
              <a:rPr lang="de-DE" dirty="0" err="1"/>
              <a:t>camere</a:t>
            </a:r>
            <a:r>
              <a:rPr lang="de-DE" dirty="0"/>
              <a:t>, </a:t>
            </a:r>
            <a:r>
              <a:rPr lang="de-DE" dirty="0" err="1"/>
              <a:t>parti</a:t>
            </a:r>
            <a:r>
              <a:rPr lang="de-DE" dirty="0"/>
              <a:t> </a:t>
            </a:r>
            <a:r>
              <a:rPr lang="de-DE" dirty="0" err="1"/>
              <a:t>sociali</a:t>
            </a:r>
            <a:r>
              <a:rPr lang="de-DE" dirty="0"/>
              <a:t>, PMI)</a:t>
            </a:r>
          </a:p>
          <a:p>
            <a:pPr lvl="1"/>
            <a:r>
              <a:rPr lang="de-DE" dirty="0" err="1"/>
              <a:t>Partecipazione</a:t>
            </a:r>
            <a:r>
              <a:rPr lang="de-DE" dirty="0"/>
              <a:t> </a:t>
            </a:r>
            <a:r>
              <a:rPr lang="de-DE" dirty="0" err="1"/>
              <a:t>attiva</a:t>
            </a:r>
            <a:r>
              <a:rPr lang="de-DE" dirty="0"/>
              <a:t> di tutte le </a:t>
            </a:r>
            <a:r>
              <a:rPr lang="de-DE" dirty="0" err="1"/>
              <a:t>parti</a:t>
            </a:r>
            <a:r>
              <a:rPr lang="de-DE" dirty="0"/>
              <a:t> </a:t>
            </a:r>
            <a:r>
              <a:rPr lang="de-DE" dirty="0" err="1"/>
              <a:t>allo</a:t>
            </a:r>
            <a:r>
              <a:rPr lang="de-DE" dirty="0"/>
              <a:t> </a:t>
            </a:r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endParaRPr lang="de-DE" dirty="0"/>
          </a:p>
          <a:p>
            <a:pPr lvl="1"/>
            <a:r>
              <a:rPr lang="de-DE" dirty="0" err="1"/>
              <a:t>Sistema</a:t>
            </a:r>
            <a:r>
              <a:rPr lang="de-DE" dirty="0"/>
              <a:t> </a:t>
            </a:r>
            <a:r>
              <a:rPr lang="de-DE" dirty="0" err="1"/>
              <a:t>altamente</a:t>
            </a:r>
            <a:r>
              <a:rPr lang="de-DE" dirty="0"/>
              <a:t> </a:t>
            </a:r>
            <a:r>
              <a:rPr lang="de-DE" dirty="0" err="1"/>
              <a:t>flessibile</a:t>
            </a:r>
            <a:r>
              <a:rPr lang="de-DE" dirty="0"/>
              <a:t> e </a:t>
            </a:r>
            <a:r>
              <a:rPr lang="de-DE" dirty="0" err="1"/>
              <a:t>adattabile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I cinque pilastri della formazione professionale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b="1"/>
              <a:t>Pilastri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it-IT" b="1"/>
              <a:t>Cooperazione tra Stato, operatori economici e parti sociali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Apprendimento nel corso del processo lavorativo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Standard nazionali riconosciuti su tutto il territorio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Personale qualificato addetto all’istruzione e formazione professionale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it-IT" b="1"/>
              <a:t>Ricerca e consulenza istituzionalizzate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it-IT" dirty="0"/>
              <a:t>Formazione professionale duale: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sz="2800" dirty="0"/>
              <a:t>Basi e contesto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Vantaggi per gli apprendisti:</a:t>
            </a:r>
          </a:p>
          <a:p>
            <a:pPr marL="0" indent="0">
              <a:buNone/>
            </a:pPr>
            <a:r>
              <a:rPr lang="it-IT" dirty="0"/>
              <a:t>La Formazione professionale duale è la preparazione ideale all’ingresso nel</a:t>
            </a:r>
          </a:p>
          <a:p>
            <a:pPr marL="0" indent="0">
              <a:buNone/>
            </a:pPr>
            <a:r>
              <a:rPr lang="it-IT" dirty="0"/>
              <a:t>mercato del lavoro: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competenze tecnico-specialistiche e qualifiche per la professione</a:t>
            </a:r>
          </a:p>
          <a:p>
            <a:pPr lvl="1"/>
            <a:r>
              <a:rPr lang="it-IT" dirty="0"/>
              <a:t>condizioni di lavoro reali (macchinari, procedure, clima di lavoro)</a:t>
            </a:r>
          </a:p>
          <a:p>
            <a:pPr lvl="1"/>
            <a:r>
              <a:rPr lang="it-IT" dirty="0"/>
              <a:t>retribuzione degli apprendisti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Vantaggi per le aziende:</a:t>
            </a:r>
          </a:p>
          <a:p>
            <a:pPr marL="0" indent="0">
              <a:buNone/>
            </a:pPr>
            <a:r>
              <a:rPr lang="it-IT" dirty="0"/>
              <a:t>La formazione professionale duale assicura la disponibilità di personale altamente qualificato: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personale qualificato competente, in grado di soddisfare pienamente </a:t>
            </a:r>
            <a:br>
              <a:rPr lang="it-IT" dirty="0"/>
            </a:br>
            <a:r>
              <a:rPr lang="it-IT" dirty="0"/>
              <a:t>le esigenze dell'azienda (rispetto ai candidati esterni)</a:t>
            </a:r>
          </a:p>
          <a:p>
            <a:pPr lvl="1"/>
            <a:r>
              <a:rPr lang="it-IT" dirty="0"/>
              <a:t>incremento della produttività (rapido ammortamento)</a:t>
            </a:r>
          </a:p>
          <a:p>
            <a:pPr lvl="1"/>
            <a:r>
              <a:rPr lang="it-IT" dirty="0"/>
              <a:t>partecipazione attiva degli operatori economici allo sviluppo degli </a:t>
            </a:r>
            <a:br>
              <a:rPr lang="it-IT" dirty="0"/>
            </a:br>
            <a:r>
              <a:rPr lang="it-IT" dirty="0"/>
              <a:t>standard formativi</a:t>
            </a:r>
          </a:p>
          <a:p>
            <a:pPr lvl="1"/>
            <a:r>
              <a:rPr lang="it-IT" dirty="0"/>
              <a:t>contributo alla Responsabilità Sociale d’Impresa (</a:t>
            </a:r>
            <a:r>
              <a:rPr lang="it-IT" i="1" dirty="0"/>
              <a:t>Corporate Social </a:t>
            </a:r>
            <a:r>
              <a:rPr lang="it-IT" i="1" dirty="0" err="1"/>
              <a:t>Responsibility</a:t>
            </a:r>
            <a:r>
              <a:rPr lang="it-IT" i="1" dirty="0"/>
              <a:t>, CSR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Vantaggi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Vantaggi per lo Stato e la società:</a:t>
            </a:r>
          </a:p>
          <a:p>
            <a:pPr marL="0" indent="0">
              <a:buNone/>
            </a:pPr>
            <a:r>
              <a:rPr lang="it-IT"/>
              <a:t>Beneficio reciproco, benessere e pace sociale: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/>
              <a:t>performance economica e produttività forti</a:t>
            </a:r>
          </a:p>
          <a:p>
            <a:pPr lvl="1"/>
            <a:r>
              <a:rPr lang="it-IT"/>
              <a:t>equilibrio sul mercato del lavoro (domanda/offerta)</a:t>
            </a:r>
          </a:p>
          <a:p>
            <a:pPr lvl="1"/>
            <a:r>
              <a:rPr lang="it-IT"/>
              <a:t>integrazione sociale ed economica dei giovani</a:t>
            </a:r>
          </a:p>
          <a:p>
            <a:pPr lvl="1"/>
            <a:r>
              <a:rPr lang="it-IT"/>
              <a:t>possibilità per tutti i soggetti coinvolti di influire sul processo di formazione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Sfide per gli apprendisti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Discrepanza tra la domanda e l’offerta di posti di apprendistato </a:t>
            </a:r>
            <a:br>
              <a:rPr lang="it-IT" dirty="0"/>
            </a:br>
            <a:r>
              <a:rPr lang="it-IT" dirty="0"/>
              <a:t>(mancanza di posti)</a:t>
            </a:r>
          </a:p>
          <a:p>
            <a:pPr lvl="1"/>
            <a:r>
              <a:rPr lang="it-IT" dirty="0"/>
              <a:t>Accesso alla formazione professionale duale</a:t>
            </a:r>
          </a:p>
          <a:p>
            <a:pPr lvl="1"/>
            <a:r>
              <a:rPr lang="it-IT" dirty="0"/>
              <a:t>Requisiti professionali sempre più elevati</a:t>
            </a:r>
          </a:p>
          <a:p>
            <a:pPr lvl="1"/>
            <a:r>
              <a:rPr lang="it-IT" dirty="0"/>
              <a:t>Apprendimento permanente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Sfide per le imprese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 dirty="0"/>
              <a:t>Discrepanza tra la domanda e l’offerta di posti di apprendistato </a:t>
            </a:r>
            <a:br>
              <a:rPr lang="it-IT" dirty="0"/>
            </a:br>
            <a:r>
              <a:rPr lang="it-IT" dirty="0"/>
              <a:t>(mancanza di candidati)</a:t>
            </a:r>
          </a:p>
          <a:p>
            <a:pPr lvl="1"/>
            <a:r>
              <a:rPr lang="it-IT" dirty="0"/>
              <a:t>“Grado di maturità” degli apprendisti</a:t>
            </a:r>
          </a:p>
          <a:p>
            <a:pPr lvl="1"/>
            <a:r>
              <a:rPr lang="it-IT" dirty="0"/>
              <a:t>Inclusione di persone con disabilità</a:t>
            </a:r>
          </a:p>
          <a:p>
            <a:pPr lvl="1"/>
            <a:r>
              <a:rPr lang="it-IT" dirty="0"/>
              <a:t>Inclusione di migranti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Sfide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/>
              <a:t>Sfide per lo Stato e la società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it-IT"/>
              <a:t>Cambiamenti demografici</a:t>
            </a:r>
          </a:p>
          <a:p>
            <a:pPr lvl="1"/>
            <a:r>
              <a:rPr lang="it-IT"/>
              <a:t>Futura carenza di personale qualificato</a:t>
            </a:r>
          </a:p>
          <a:p>
            <a:pPr lvl="1"/>
            <a:r>
              <a:rPr lang="it-IT"/>
              <a:t>Tendenza all’accademizzazione</a:t>
            </a:r>
          </a:p>
          <a:p>
            <a:pPr lvl="1"/>
            <a:r>
              <a:rPr lang="it-IT"/>
              <a:t>Differenze regionali</a:t>
            </a:r>
          </a:p>
          <a:p>
            <a:pPr lvl="1"/>
            <a:r>
              <a:rPr lang="it-IT"/>
              <a:t>Inclusione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Ulteriori informazioni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/>
              <a:t>Fatti e cifre</a:t>
            </a:r>
          </a:p>
          <a:p>
            <a:pPr lvl="1"/>
            <a:r>
              <a:rPr lang="it-IT" dirty="0"/>
              <a:t>BIBB </a:t>
            </a:r>
            <a:r>
              <a:rPr lang="it-IT" dirty="0" err="1"/>
              <a:t>Datenreport</a:t>
            </a:r>
            <a:r>
              <a:rPr lang="it-IT" dirty="0"/>
              <a:t> (Relazione sui dati del BIBB)  (</a:t>
            </a:r>
            <a:r>
              <a:rPr lang="it-IT" dirty="0">
                <a:hlinkClick r:id="rId3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Statistisches</a:t>
            </a:r>
            <a:r>
              <a:rPr lang="it-IT" dirty="0"/>
              <a:t> </a:t>
            </a:r>
            <a:r>
              <a:rPr lang="it-IT" dirty="0" err="1"/>
              <a:t>Bundesamt</a:t>
            </a:r>
            <a:r>
              <a:rPr lang="it-IT" dirty="0"/>
              <a:t> Ufficio Federale di Statistica)  (</a:t>
            </a:r>
            <a:r>
              <a:rPr lang="it-IT" dirty="0">
                <a:hlinkClick r:id="rId4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BMBF </a:t>
            </a:r>
            <a:r>
              <a:rPr lang="it-IT" dirty="0" err="1"/>
              <a:t>Datenportal</a:t>
            </a:r>
            <a:r>
              <a:rPr lang="it-IT" dirty="0"/>
              <a:t> (Portale dati del Ministero Federale dell’Educazione e della Ricerca)  (</a:t>
            </a:r>
            <a:r>
              <a:rPr lang="it-IT" dirty="0">
                <a:hlinkClick r:id="rId5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Berufsbildungsbericht</a:t>
            </a:r>
            <a:r>
              <a:rPr lang="it-IT" dirty="0"/>
              <a:t> (Rapporto sull’istruzione e formazione professionale) (</a:t>
            </a:r>
            <a:r>
              <a:rPr lang="it-IT" dirty="0">
                <a:hlinkClick r:id="rId6" action="ppaction://hlinkfile"/>
              </a:rPr>
              <a:t>link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Standard di formazione</a:t>
            </a:r>
          </a:p>
          <a:p>
            <a:pPr lvl="1"/>
            <a:r>
              <a:rPr lang="it-IT" dirty="0"/>
              <a:t>Opuscolo BIBB: </a:t>
            </a:r>
            <a:r>
              <a:rPr lang="it-IT" dirty="0" err="1"/>
              <a:t>Ausbildungsordnungen</a:t>
            </a:r>
            <a:r>
              <a:rPr lang="it-IT" dirty="0"/>
              <a:t> und </a:t>
            </a:r>
            <a:r>
              <a:rPr lang="it-IT" dirty="0" err="1"/>
              <a:t>wie</a:t>
            </a:r>
            <a:r>
              <a:rPr lang="it-IT" dirty="0"/>
              <a:t> </a:t>
            </a:r>
            <a:r>
              <a:rPr lang="it-IT" dirty="0" err="1"/>
              <a:t>sie</a:t>
            </a:r>
            <a:r>
              <a:rPr lang="it-IT" dirty="0"/>
              <a:t> </a:t>
            </a:r>
            <a:r>
              <a:rPr lang="it-IT" dirty="0" err="1"/>
              <a:t>entstehen</a:t>
            </a:r>
            <a:r>
              <a:rPr lang="it-IT" dirty="0"/>
              <a:t> (I Regolamenti della formazione e la loro origine) (</a:t>
            </a:r>
            <a:r>
              <a:rPr lang="it-IT" dirty="0">
                <a:hlinkClick r:id="rId7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Esempi di Regolamenti della formazione e Programmi quadro d’insegnamento (BIBB) (</a:t>
            </a:r>
            <a:r>
              <a:rPr lang="it-IT" dirty="0">
                <a:hlinkClick r:id="rId8"/>
              </a:rPr>
              <a:t>link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Documenti normativi</a:t>
            </a:r>
          </a:p>
          <a:p>
            <a:pPr lvl="1"/>
            <a:r>
              <a:rPr lang="it-IT" i="1" dirty="0" err="1"/>
              <a:t>Berufsbildungsgesetz</a:t>
            </a:r>
            <a:r>
              <a:rPr lang="it-IT" dirty="0"/>
              <a:t> (Legge sulla formazione professionale) (</a:t>
            </a:r>
            <a:r>
              <a:rPr lang="it-IT" dirty="0">
                <a:hlinkClick r:id="rId9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Jugendbeschäftigungsgesetz</a:t>
            </a:r>
            <a:r>
              <a:rPr lang="it-IT" dirty="0"/>
              <a:t> (Legge sulla tutela del lavoro giovanile) (</a:t>
            </a:r>
            <a:r>
              <a:rPr lang="it-IT" dirty="0">
                <a:hlinkClick r:id="rId10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Kammergesetz</a:t>
            </a:r>
            <a:r>
              <a:rPr lang="it-IT" dirty="0"/>
              <a:t> (Legge sulla disciplina del diritto delle camere) (</a:t>
            </a:r>
            <a:r>
              <a:rPr lang="it-IT" dirty="0">
                <a:hlinkClick r:id="rId11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Tarifverhandlungsgesetz</a:t>
            </a:r>
            <a:r>
              <a:rPr lang="it-IT" dirty="0"/>
              <a:t> (Legge sulla contrattazione collettiva) (</a:t>
            </a:r>
            <a:r>
              <a:rPr lang="it-IT" dirty="0">
                <a:hlinkClick r:id="rId12"/>
              </a:rPr>
              <a:t>link</a:t>
            </a:r>
            <a:r>
              <a:rPr lang="it-IT" dirty="0"/>
              <a:t>)</a:t>
            </a:r>
          </a:p>
          <a:p>
            <a:pPr lvl="1"/>
            <a:r>
              <a:rPr lang="it-IT" i="1" dirty="0" err="1"/>
              <a:t>Betriebsverfassungsgesetz</a:t>
            </a:r>
            <a:r>
              <a:rPr lang="it-IT" dirty="0"/>
              <a:t> (Legge sull'ordinamento aziendale) (</a:t>
            </a:r>
            <a:r>
              <a:rPr lang="it-IT" dirty="0">
                <a:hlinkClick r:id="rId13"/>
              </a:rPr>
              <a:t>link</a:t>
            </a:r>
            <a:r>
              <a:rPr lang="it-IT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Siti internet</a:t>
            </a:r>
          </a:p>
          <a:p>
            <a:pPr lvl="1"/>
            <a:r>
              <a:rPr lang="it-IT" dirty="0">
                <a:hlinkClick r:id="rId14"/>
              </a:rPr>
              <a:t>GOVET</a:t>
            </a:r>
            <a:endParaRPr lang="it-IT" dirty="0">
              <a:hlinkClick r:id="rId9"/>
            </a:endParaRPr>
          </a:p>
          <a:p>
            <a:pPr lvl="1"/>
            <a:r>
              <a:rPr lang="it-IT" dirty="0">
                <a:hlinkClick r:id="rId15"/>
              </a:rPr>
              <a:t>BMBF</a:t>
            </a:r>
          </a:p>
          <a:p>
            <a:pPr lvl="1"/>
            <a:r>
              <a:rPr lang="it-IT" dirty="0">
                <a:hlinkClick r:id="rId16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it-IT" b="1" dirty="0"/>
              <a:t>Contatto per ulteriori domande</a:t>
            </a:r>
          </a:p>
          <a:p>
            <a:pPr lvl="1"/>
            <a:r>
              <a:rPr lang="it-IT" dirty="0" err="1">
                <a:hlinkClick r:id="rId17"/>
              </a:rPr>
              <a:t>govet@govet.international</a:t>
            </a:r>
            <a:endParaRPr lang="it-IT" dirty="0">
              <a:hlinkClick r:id="rId17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La formazione professionale duale nel sistema formativo tedesco - Visione generale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Mercato del lavoro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>
                  <a:solidFill>
                    <a:schemeClr val="bg1"/>
                  </a:solidFill>
                </a:rPr>
                <a:t>Istruzione scolastica generale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>
                  <a:solidFill>
                    <a:schemeClr val="bg1"/>
                  </a:solidFill>
                </a:rPr>
                <a:t>Istruzione universitaria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3990367" y="3511013"/>
              <a:ext cx="34996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Formazione professionale </a:t>
              </a:r>
            </a:p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duale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Formazione professionale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Scuola professionale</a:t>
              </a:r>
            </a:p>
            <a:p>
              <a:pPr algn="ctr"/>
              <a:r>
                <a:rPr lang="it-IT" sz="2400" dirty="0">
                  <a:solidFill>
                    <a:schemeClr val="bg1"/>
                  </a:solidFill>
                </a:rPr>
                <a:t>a tempo pieno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I soggetti coinvolti: gli apprendisti (“</a:t>
            </a:r>
            <a:r>
              <a:rPr lang="it-IT" b="1" i="1" dirty="0" err="1"/>
              <a:t>Azubi</a:t>
            </a:r>
            <a:r>
              <a:rPr lang="it-IT" b="1" i="1" dirty="0"/>
              <a:t>”</a:t>
            </a:r>
            <a:r>
              <a:rPr lang="it-IT" b="1" dirty="0"/>
              <a:t>)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1,22 milioni di apprendisti all'anno</a:t>
            </a:r>
          </a:p>
          <a:p>
            <a:pPr lvl="1"/>
            <a:r>
              <a:rPr lang="it-IT" dirty="0"/>
              <a:t>in 327 diverse professioni riconosciute</a:t>
            </a:r>
          </a:p>
          <a:p>
            <a:endParaRPr lang="de-DE" dirty="0"/>
          </a:p>
          <a:p>
            <a:pPr marL="0" indent="0">
              <a:buNone/>
            </a:pPr>
            <a:r>
              <a:rPr lang="it-IT" dirty="0"/>
              <a:t>Ciò significa che</a:t>
            </a:r>
          </a:p>
          <a:p>
            <a:pPr lvl="1"/>
            <a:r>
              <a:rPr lang="it-IT" dirty="0"/>
              <a:t>il 5% di tutti gli occupati, allo stato attuale,</a:t>
            </a:r>
            <a:br>
              <a:rPr lang="it-IT" dirty="0"/>
            </a:br>
            <a:r>
              <a:rPr lang="it-IT" dirty="0"/>
              <a:t>sono apprendisti</a:t>
            </a:r>
          </a:p>
          <a:p>
            <a:endParaRPr lang="de-DE" dirty="0"/>
          </a:p>
          <a:p>
            <a:pPr marL="0" indent="0">
              <a:buNone/>
            </a:pPr>
            <a:r>
              <a:rPr lang="it-IT" b="1" dirty="0"/>
              <a:t>Circa il 91% di essi porta a termine con successo il percorso di formazione professionale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/>
              <a:t>I soggetti coinvolti: i datori di lavoro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Ogni anno circa il 19% di tutte le aziende con dipendenti soggetti all’obbligo di versare i contributi previdenziali forma apprendisti</a:t>
            </a:r>
            <a:br>
              <a:rPr lang="it-IT" dirty="0"/>
            </a:br>
            <a:r>
              <a:rPr lang="it-IT" dirty="0"/>
              <a:t>(ca. 408.700 di 2,2 milioni)</a:t>
            </a:r>
          </a:p>
          <a:p>
            <a:pPr lvl="1"/>
            <a:r>
              <a:rPr lang="it-IT" dirty="0"/>
              <a:t>Ogni anno i nuovi apprendisti sono circa 489.000</a:t>
            </a:r>
          </a:p>
          <a:p>
            <a:pPr lvl="1"/>
            <a:r>
              <a:rPr lang="it-IT" dirty="0"/>
              <a:t>Il 77% di essi viene assunto direttamente in azienda dopo la formazione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operatori economici, le parti sociali e lo Stato determinano il quadro entro il quale si svolge la formazione professionale duale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it-IT" dirty="0"/>
              <a:t>Camere</a:t>
            </a:r>
          </a:p>
          <a:p>
            <a:pPr lvl="1"/>
            <a:r>
              <a:rPr lang="it-IT" dirty="0"/>
              <a:t>Parti sociali (associazioni dei lavoratori e dei datori di lavoro)</a:t>
            </a:r>
          </a:p>
          <a:p>
            <a:pPr lvl="1"/>
            <a:r>
              <a:rPr lang="it-IT" dirty="0"/>
              <a:t>Stato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it-IT" b="1" dirty="0"/>
              <a:t>Camere e parti sociali</a:t>
            </a:r>
            <a:r>
              <a:rPr lang="it-IT" dirty="0"/>
              <a:t>: definiscono e verificano i contenuti della formazione in azienda</a:t>
            </a:r>
          </a:p>
          <a:p>
            <a:pPr marL="0" indent="0">
              <a:buNone/>
            </a:pPr>
            <a:r>
              <a:rPr lang="it-IT" b="1" dirty="0"/>
              <a:t>Stato</a:t>
            </a:r>
            <a:r>
              <a:rPr lang="it-IT" dirty="0"/>
              <a:t>: imposta il quadro normativo e stanzia le risorse per la formazione scolastica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it-IT" b="1" dirty="0"/>
              <a:t>Gli attori: le camere — l’organo competente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it-IT" dirty="0"/>
              <a:t>esaminano e registrano le aziende di formazione</a:t>
            </a:r>
          </a:p>
          <a:p>
            <a:pPr lvl="1"/>
            <a:r>
              <a:rPr lang="it-IT" dirty="0"/>
              <a:t>sorvegliano e controllano la formazione in azienda</a:t>
            </a:r>
          </a:p>
          <a:p>
            <a:pPr lvl="1"/>
            <a:r>
              <a:rPr lang="it-IT" dirty="0"/>
              <a:t>qualificano i formatori</a:t>
            </a:r>
          </a:p>
          <a:p>
            <a:pPr lvl="1"/>
            <a:r>
              <a:rPr lang="it-IT" dirty="0"/>
              <a:t>organizzano gli esami</a:t>
            </a:r>
            <a:r>
              <a:rPr lang="it-IT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it-IT" dirty="0"/>
              <a:t>organizzano eventi informativi e forniscono consulenza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Gli attori: le parti sociali</a:t>
            </a:r>
          </a:p>
          <a:p>
            <a:pPr marL="0" indent="0">
              <a:buNone/>
            </a:pPr>
            <a:r>
              <a:rPr lang="it-IT" dirty="0"/>
              <a:t>I sindacati e le organizzazioni dei datori di lavoro negoziano tra loro e con lo Stato i vari </a:t>
            </a:r>
            <a:r>
              <a:rPr lang="it-IT" u="sng" dirty="0"/>
              <a:t>standard per la parte di formazione professionale da svolgere in azienda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it-IT" dirty="0"/>
              <a:t>Contenuti della formazione</a:t>
            </a:r>
          </a:p>
          <a:p>
            <a:pPr lvl="1"/>
            <a:r>
              <a:rPr lang="it-IT" dirty="0"/>
              <a:t>Retribuzione degli apprendisti</a:t>
            </a:r>
          </a:p>
          <a:p>
            <a:pPr lvl="1"/>
            <a:r>
              <a:rPr lang="it-IT" dirty="0"/>
              <a:t>Monitoraggio della formazione in azienda</a:t>
            </a:r>
          </a:p>
          <a:p>
            <a:pPr lvl="1"/>
            <a:r>
              <a:rPr lang="it-IT" dirty="0"/>
              <a:t>Partecipazione alla commissione d’esame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3117</Words>
  <Application>Microsoft Office PowerPoint</Application>
  <PresentationFormat>Breitbild</PresentationFormat>
  <Paragraphs>590</Paragraphs>
  <Slides>37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Contenuto</vt:lpstr>
      <vt:lpstr> 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Basi</vt:lpstr>
      <vt:lpstr>PowerPoint-Präsentation</vt:lpstr>
      <vt:lpstr>Accesso alla formazione professionale</vt:lpstr>
      <vt:lpstr>Accesso alla formazione professionale</vt:lpstr>
      <vt:lpstr>Accesso alla formazione professionale</vt:lpstr>
      <vt:lpstr>Iter</vt:lpstr>
      <vt:lpstr>Iter</vt:lpstr>
      <vt:lpstr>Iter</vt:lpstr>
      <vt:lpstr>Iter</vt:lpstr>
      <vt:lpstr>Iter</vt:lpstr>
      <vt:lpstr>PowerPoint-Präsentation</vt:lpstr>
      <vt:lpstr>Come funziona la formazione professionale duale?</vt:lpstr>
      <vt:lpstr>Come funziona la formazione professionale duale?</vt:lpstr>
      <vt:lpstr>Perché la formazione professionale duale in Germania funziona?</vt:lpstr>
      <vt:lpstr>I cinque pilastri della formazione professionale</vt:lpstr>
      <vt:lpstr>Vantaggi</vt:lpstr>
      <vt:lpstr>Vantaggi</vt:lpstr>
      <vt:lpstr>Vantaggi</vt:lpstr>
      <vt:lpstr>Sfide</vt:lpstr>
      <vt:lpstr>Sfide</vt:lpstr>
      <vt:lpstr>Sfide</vt:lpstr>
      <vt:lpstr>Ulteriori informazioni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88</cp:revision>
  <dcterms:created xsi:type="dcterms:W3CDTF">2020-12-18T10:19:10Z</dcterms:created>
  <dcterms:modified xsi:type="dcterms:W3CDTF">2024-11-14T08:38:05Z</dcterms:modified>
</cp:coreProperties>
</file>