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9" r:id="rId3"/>
  </p:sldMasterIdLst>
  <p:notesMasterIdLst>
    <p:notesMasterId r:id="rId41"/>
  </p:notesMasterIdLst>
  <p:sldIdLst>
    <p:sldId id="257" r:id="rId4"/>
    <p:sldId id="29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73939" autoAdjust="0"/>
  </p:normalViewPr>
  <p:slideViewPr>
    <p:cSldViewPr snapToGrid="0" showGuides="1">
      <p:cViewPr varScale="1">
        <p:scale>
          <a:sx n="84" d="100"/>
          <a:sy n="8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 startAt="2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70 % in the company</a:t>
            </a:r>
          </a:p>
          <a:p>
            <a:pPr marL="685800" lvl="1" indent="-228600">
              <a:buFont typeface="+mj-lt"/>
              <a:buAutoNum type="arabicPeriod" startAt="2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8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e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700" b="1" spc="-30" dirty="0"/>
              <a:t>Дуальна </a:t>
            </a:r>
            <a:r>
              <a:rPr lang="ru-RU" sz="2700" b="1" spc="-30" dirty="0" err="1"/>
              <a:t>професійна</a:t>
            </a:r>
            <a:r>
              <a:rPr lang="ru-RU" sz="2700" b="1" spc="-30" dirty="0"/>
              <a:t> </a:t>
            </a:r>
            <a:r>
              <a:rPr lang="ru-RU" sz="2700" b="1" spc="-30" dirty="0" err="1"/>
              <a:t>освіта</a:t>
            </a:r>
            <a:r>
              <a:rPr lang="ru-RU" sz="2700" b="1" spc="-30" dirty="0"/>
              <a:t> у </a:t>
            </a:r>
            <a:r>
              <a:rPr lang="ru-RU" sz="2700" b="1" spc="-30" dirty="0" err="1"/>
              <a:t>Німеччині</a:t>
            </a:r>
            <a:r>
              <a:rPr lang="de-DE" sz="2700" b="1" spc="-3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4E4BB1-6689-4B02-B257-9DF59EAFA2A6}"/>
              </a:ext>
            </a:extLst>
          </p:cNvPr>
          <p:cNvSpPr txBox="1"/>
          <p:nvPr/>
        </p:nvSpPr>
        <p:spPr>
          <a:xfrm>
            <a:off x="3454400" y="5801360"/>
            <a:ext cx="509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/>
              <a:t>Центр міжнародного співробітництва у сфері професійної освіти при Федеральному уряді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держава,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правила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школах: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фінансує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проводить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допомогу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рамках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пошуку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безробітним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представникам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уразливих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населення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їх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виникнення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виявляють на підприємствах нові професійні завдання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приймають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модератором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виступає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Держава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приводить рамкові навчальні плани у відповідність до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нових правил організації професійного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Прийняті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правилах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та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планах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правила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правилах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найменування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профіль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имчасові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ході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розширюють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запас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належать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галузi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плані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модулі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 Основного закону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Grundgesetz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встановлює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свободу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вибору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виробничої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5367626" cy="2618510"/>
          </a:xfrm>
        </p:spPr>
        <p:txBody>
          <a:bodyPr>
            <a:noAutofit/>
          </a:bodyPr>
          <a:lstStyle/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охорону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неповнолітніх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Jugendarbeitsschutzgesetz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Ремісничий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кодекс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тарифні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угоди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Tarifvertragsgesetz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тимчасове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регулювання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нормативних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Промислово-торгової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 zur 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vorl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ufigen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Regelung des Rechts der Industrie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Handelskammer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режим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Betriebsverfassungsgesetz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sz="17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обов'язкова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школу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Мотивації</a:t>
            </a:r>
            <a:r>
              <a:rPr lang="ru-RU" sz="2800" dirty="0"/>
              <a:t>, </a:t>
            </a:r>
            <a:r>
              <a:rPr lang="ru-RU" sz="2800" dirty="0" err="1"/>
              <a:t>інтереси</a:t>
            </a:r>
            <a:r>
              <a:rPr lang="ru-RU" sz="2800" dirty="0"/>
              <a:t> та </a:t>
            </a:r>
            <a:r>
              <a:rPr lang="ru-RU" sz="2800" dirty="0" err="1"/>
              <a:t>процес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заходи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рiвнi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зростання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економiки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Висновок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Ми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повинні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зміцнювати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керувати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нею.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Заходи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створ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актуалізацiя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рамок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залучення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додаткових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зокрема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силами Федерального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6863"/>
            <a:ext cx="8999999" cy="446715"/>
          </a:xfrm>
        </p:spPr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молодь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«Я хочу стати…!»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знайти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ознайомитися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написати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якщо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порядок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відбору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17" y="1113029"/>
            <a:ext cx="3772476" cy="4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впевненість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питаннях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кадрового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пунк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отримати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допуск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запропонувати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оцінити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відібрати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Зміст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інтереси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Модель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починається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укладання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договору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аспекти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випробувальний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права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ru-RU" dirty="0"/>
              <a:t>70% –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b="1" dirty="0"/>
              <a:t>на </a:t>
            </a:r>
            <a:r>
              <a:rPr lang="ru-RU" b="1" dirty="0" err="1"/>
              <a:t>підприємстві</a:t>
            </a:r>
            <a:r>
              <a:rPr lang="de-DE" dirty="0"/>
              <a:t> 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ru-RU" dirty="0"/>
              <a:t>–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b="1" dirty="0"/>
              <a:t>у </a:t>
            </a:r>
            <a:r>
              <a:rPr lang="ru-RU" b="1" dirty="0" err="1"/>
              <a:t>професійній</a:t>
            </a:r>
            <a:r>
              <a:rPr lang="ru-RU" b="1" dirty="0"/>
              <a:t> </a:t>
            </a:r>
            <a:r>
              <a:rPr lang="ru-RU" b="1" dirty="0" err="1"/>
              <a:t>школі</a:t>
            </a:r>
            <a:r>
              <a:rPr lang="de-DE" dirty="0"/>
              <a:t> 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упорядковане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задіяні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ділянках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оплачують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pPr lvl="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заняття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класі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58329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майданчиках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05601"/>
            <a:ext cx="11053762" cy="9197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Дуального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трьох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половиною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років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теоретична та практична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складу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входять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представляють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державу)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Документ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видається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палатою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 диплом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диплома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успішним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завершенням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професійної кар'єри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кар'єри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ринку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 договір безпосередньо з підприємством,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якому пройшло професійне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рацевлаштування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Продовження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курси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вищої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третя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Дуальна професійна освіта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Модель успіху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паралельно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(70 %)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(30 %): «дуально»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перед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незалежною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комісією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гарантує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обсяг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Чому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у </a:t>
            </a:r>
            <a:r>
              <a:rPr lang="ru-RU" dirty="0" err="1"/>
              <a:t>Німеччині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Чинники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Історично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сформована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Високий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рівень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суспільного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Ситуація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потребам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Ефективна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інституційна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база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зацікавлених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формуванні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гнучкість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адаптивність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стовпів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П'ять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стовпів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Співробітництво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державою,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межах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Загальновизнані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національні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Інституціоналізовані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: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Основи</a:t>
            </a:r>
            <a:r>
              <a:rPr lang="ru-RU" sz="2800" dirty="0"/>
              <a:t> та </a:t>
            </a:r>
            <a:r>
              <a:rPr lang="ru-RU" sz="2800" dirty="0" err="1"/>
              <a:t>рамкові</a:t>
            </a:r>
            <a:r>
              <a:rPr lang="ru-RU" sz="2800" dirty="0"/>
              <a:t> </a:t>
            </a:r>
            <a:r>
              <a:rPr lang="ru-RU" sz="2800" dirty="0" err="1"/>
              <a:t>умови</a:t>
            </a:r>
            <a:r>
              <a:rPr lang="de-DE" sz="2800" dirty="0"/>
              <a:t> 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ідеальна підготовка до професійного життя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вузькоспеціальні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обстановка)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пiд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висококваліфікованих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потребам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вулиці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швидка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окупність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активна участь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розробленні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внесок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відповідальність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(CSR)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Взаємна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добробут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гармонізований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ринок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/попит)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інтеграція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людей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вплив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боку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Посилення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усього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життя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людей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обмеженими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можливостями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мігрантів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Демографічні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Передбачувана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нестача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Тренд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академізацію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відмінності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Довідкова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de-DE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Цифри та факти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звіт Федерального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 професійної освіти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Федеральне статистичне відомство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(Statistisches Bundesamt)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портал Міністерства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 і науки (BMBF)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Звіт про професійне навчання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 стандарти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Брошура Федерального інституту професійної освіти: Правила організації професійного навчання, і звідки вони беруться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Зразки правил організації професійного навчання та рамкового навчального плану (Федеральний інститут професійної освіти)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Правові документи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професійну освіту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(Berufsbildungsgesetz)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охорону праці неповнолітніх (Jugendbeschäftigungsgesetz)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тимчасове регулювання нормативних вимог Промислово-торгової палати (Kammergesetz)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тарифні угоди (Tarifverhandlungsgesetz)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правовий режим підприємств (Betriebsverfassungsgesetz)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Сайти</a:t>
            </a: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Центр міжнародного співробітництва </a:t>
            </a:r>
            <a:b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</a:br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у галузі професійної освіти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4"/>
              </a:rPr>
              <a:t>Міністерство освіти і науки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5"/>
              </a:rPr>
              <a:t>Федеральний інститут професійної освіти 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додатковими питаннями звертайтесь за 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6"/>
              </a:rPr>
              <a:t>govet@govet.international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882473"/>
            <a:ext cx="11053762" cy="47785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Оглядово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межах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німецьк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02737" y="1653988"/>
            <a:ext cx="11109838" cy="4007037"/>
            <a:chOff x="602737" y="1653988"/>
            <a:chExt cx="11109838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chemeClr val="bg1"/>
                  </a:solidFill>
                </a:rPr>
                <a:t>Ринок</a:t>
              </a: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</a:rPr>
                <a:t>праці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Загальна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шкільна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83153" y="3698735"/>
              <a:ext cx="359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Вища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831317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</a:rPr>
                <a:t>Дуальна </a:t>
              </a:r>
              <a:br>
                <a:rPr lang="de-DE" sz="2400" dirty="0">
                  <a:solidFill>
                    <a:srgbClr val="FFFFFF"/>
                  </a:solidFill>
                </a:rPr>
              </a:br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602737" y="3511013"/>
              <a:ext cx="2733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Тільки</a:t>
              </a:r>
              <a:r>
                <a:rPr lang="ru-RU" sz="2400" dirty="0">
                  <a:solidFill>
                    <a:srgbClr val="FFFFFF"/>
                  </a:solidFill>
                </a:rPr>
                <a:t> на </a:t>
              </a:r>
              <a:r>
                <a:rPr lang="ru-RU" sz="2400" dirty="0" err="1">
                  <a:solidFill>
                    <a:srgbClr val="FFFFFF"/>
                  </a:solidFill>
                </a:rPr>
                <a:t>базі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професійної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школи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7" y="1052513"/>
            <a:ext cx="11282048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особи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які отримують професійну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 («учні»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1,22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325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професіям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означає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5 %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фактично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зайнятих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осiб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Близько 9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учнiв успішно завершують навчання.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38925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 професійна освіта здійснюється на базі приблизно 20 % усіх підприємств, працівники яких підлягають обов'язковому соціальному страхуванню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(приблизно 4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08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 із 2,2 млн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приблизно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489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000 нових учнів на рік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з них після завершення навчання працюють на тому підприємстві, на якому вони здобули професійну 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4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забезпечуються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та державою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 та перевіряють зміст освітньої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 на 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надає законодавчі рамкові умови та ресурси для шкільної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 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компетентна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588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атестують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заходи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соцiальнi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узгоджують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собою та з державою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освітньої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період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3009</Words>
  <Application>Microsoft Office PowerPoint</Application>
  <PresentationFormat>Breitbild</PresentationFormat>
  <Paragraphs>565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 3</vt:lpstr>
      <vt:lpstr>Office</vt:lpstr>
      <vt:lpstr>1_Office</vt:lpstr>
      <vt:lpstr>2_Office</vt:lpstr>
      <vt:lpstr> </vt:lpstr>
      <vt:lpstr>Зміст </vt:lpstr>
      <vt:lpstr> </vt:lpstr>
      <vt:lpstr>Основи </vt:lpstr>
      <vt:lpstr>Основи </vt:lpstr>
      <vt:lpstr>Основи </vt:lpstr>
      <vt:lpstr>Основи </vt:lpstr>
      <vt:lpstr>Основи </vt:lpstr>
      <vt:lpstr>Основи</vt:lpstr>
      <vt:lpstr>Основи</vt:lpstr>
      <vt:lpstr>Основи </vt:lpstr>
      <vt:lpstr>Основи </vt:lpstr>
      <vt:lpstr>Основи </vt:lpstr>
      <vt:lpstr>Основи </vt:lpstr>
      <vt:lpstr>Основи </vt:lpstr>
      <vt:lpstr>PowerPoint-Präsentation</vt:lpstr>
      <vt:lpstr>Відправний пункт </vt:lpstr>
      <vt:lpstr>Відправний пункт </vt:lpstr>
      <vt:lpstr>Відправний пункт </vt:lpstr>
      <vt:lpstr>Процес</vt:lpstr>
      <vt:lpstr>Процес</vt:lpstr>
      <vt:lpstr>Процес</vt:lpstr>
      <vt:lpstr>Процес</vt:lpstr>
      <vt:lpstr>Процес</vt:lpstr>
      <vt:lpstr>PowerPoint-Präsentation</vt:lpstr>
      <vt:lpstr>Як працює Дуальна професійна освіта? </vt:lpstr>
      <vt:lpstr>Як працює Дуальна професійна освіта?</vt:lpstr>
      <vt:lpstr>Чому Дуальна професійна освіта успішно функціонує у Німеччині? </vt:lpstr>
      <vt:lpstr>П'ять стовпів професійної освіти </vt:lpstr>
      <vt:lpstr>Переваги </vt:lpstr>
      <vt:lpstr>Переваги </vt:lpstr>
      <vt:lpstr>Переваги </vt:lpstr>
      <vt:lpstr>Виклики </vt:lpstr>
      <vt:lpstr>Виклики </vt:lpstr>
      <vt:lpstr>Виклики </vt:lpstr>
      <vt:lpstr>Довідкова інформація 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80</cp:revision>
  <dcterms:created xsi:type="dcterms:W3CDTF">2020-12-18T10:19:10Z</dcterms:created>
  <dcterms:modified xsi:type="dcterms:W3CDTF">2024-11-14T08:46:47Z</dcterms:modified>
</cp:coreProperties>
</file>