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69164" autoAdjust="0"/>
  </p:normalViewPr>
  <p:slideViewPr>
    <p:cSldViewPr snapToGrid="0" showGuides="1">
      <p:cViewPr varScale="1">
        <p:scale>
          <a:sx n="47" d="100"/>
          <a:sy n="47" d="100"/>
        </p:scale>
        <p:origin x="7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13.11.2024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Dynamik des Berufsbildungssystem erläutern anhand BBiG-Novellen, zuletzt 2020: Prinzip der Gleichwertigkeit von beruflicher und akademischer Bildung kodifiziert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28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Bewerber</a:t>
            </a:r>
            <a:r>
              <a:rPr lang="de-DE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20,0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63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bibb.d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de/bildung/berufliche-bildung/strategie-und-zusammenarbeit/der-berufsbildungsbericht/der-berufsbildungsbericht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Duale Berufsausbildung 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1A860A-4653-42E8-B13B-1EEAE972E5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Akteure: Staat – der Rahmengeber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verhandelt die </a:t>
            </a:r>
            <a:r>
              <a:rPr lang="de-DE" u="sng" dirty="0"/>
              <a:t>Ausbildungsordnung</a:t>
            </a:r>
            <a:r>
              <a:rPr lang="de-DE" dirty="0"/>
              <a:t> mit den Sozialpartnern (betriebliche Ausbildung)</a:t>
            </a:r>
          </a:p>
          <a:p>
            <a:pPr lvl="1"/>
            <a:r>
              <a:rPr lang="de-DE" dirty="0"/>
              <a:t>definiert die Ausbildung in den Berufsschulen: </a:t>
            </a:r>
            <a:r>
              <a:rPr lang="de-DE" u="sng" dirty="0"/>
              <a:t>Rahmenlehrplan</a:t>
            </a:r>
          </a:p>
          <a:p>
            <a:pPr lvl="1"/>
            <a:r>
              <a:rPr lang="de-DE" dirty="0"/>
              <a:t>Finanziert, organisiert und überprüft das öffentliche Berufsschulsystem</a:t>
            </a:r>
          </a:p>
          <a:p>
            <a:pPr lvl="1"/>
            <a:r>
              <a:rPr lang="de-DE" dirty="0"/>
              <a:t>betreibt und ermöglicht Berufsbildungsforschung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BIBB</a:t>
            </a:r>
          </a:p>
          <a:p>
            <a:pPr lvl="1"/>
            <a:r>
              <a:rPr lang="de-DE" dirty="0"/>
              <a:t>unterstützt die Suche nach einem Ausbildungsplatz (bspw. Jugendliche, Arbeitslose, benachteiligte Menschen)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definieren die Umsetzung Dualer Berufsausbildung in Betrieben und Berufsschulen</a:t>
            </a:r>
          </a:p>
          <a:p>
            <a:pPr lvl="1"/>
            <a:r>
              <a:rPr lang="de-DE" dirty="0"/>
              <a:t>sichern die Qualitätskontrolle und Förderung der Dualen Berufsausbildung</a:t>
            </a:r>
          </a:p>
          <a:p>
            <a:pPr lvl="1"/>
            <a:r>
              <a:rPr lang="de-DE" dirty="0"/>
              <a:t>sind bundesweit gültig und verbindlich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 – Entstehung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Arbeitgeber </a:t>
            </a:r>
            <a:r>
              <a:rPr lang="de-DE" dirty="0"/>
              <a:t>identifizieren im Betrieb neue Aufgabengebiete und Qualifikationen </a:t>
            </a:r>
          </a:p>
          <a:p>
            <a:pPr lvl="1"/>
            <a:r>
              <a:rPr lang="de-DE" b="1" dirty="0"/>
              <a:t>2. Sozialpartner und Staat </a:t>
            </a:r>
            <a:r>
              <a:rPr lang="de-DE" dirty="0"/>
              <a:t>verhandeln und verabschieden vom BIBB </a:t>
            </a:r>
            <a:br>
              <a:rPr lang="de-DE" dirty="0"/>
            </a:br>
            <a:r>
              <a:rPr lang="de-DE" dirty="0"/>
              <a:t>moderiert neue betriebliche Ausbildungsstandards </a:t>
            </a:r>
          </a:p>
          <a:p>
            <a:pPr lvl="1"/>
            <a:r>
              <a:rPr lang="de-DE" b="1" dirty="0"/>
              <a:t>3. Staat </a:t>
            </a:r>
            <a:r>
              <a:rPr lang="de-DE" dirty="0"/>
              <a:t>stimmt die Rahmenlehrpläne auf die neu definierten Ausbildungsordnungen ab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Die verabschiedeten Standards werden in Ausbildungsordnungen (Betriebe) und Rahmenlehrplänen (Berufsschule) fixiert.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Der Rahmen: Standards – Ausbildungsordnung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Das gemeinsame Ziel folgt dem ‚</a:t>
            </a:r>
            <a:r>
              <a:rPr lang="de-DE" b="1" dirty="0"/>
              <a:t>Berufsprinzip</a:t>
            </a:r>
            <a:r>
              <a:rPr lang="de-DE" dirty="0"/>
              <a:t>‘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Ausbildungsstandards für die </a:t>
            </a:r>
            <a:r>
              <a:rPr lang="de-DE" u="sng" dirty="0"/>
              <a:t>betriebliche Ausbildung</a:t>
            </a:r>
            <a:r>
              <a:rPr lang="de-DE" dirty="0"/>
              <a:t> werden in der </a:t>
            </a:r>
            <a:r>
              <a:rPr lang="de-DE" u="sng" dirty="0"/>
              <a:t>Ausbildungsordnung</a:t>
            </a:r>
            <a:r>
              <a:rPr lang="de-DE" dirty="0"/>
              <a:t> festgehalten: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Berufsbezeichnung </a:t>
            </a:r>
          </a:p>
          <a:p>
            <a:pPr lvl="1"/>
            <a:r>
              <a:rPr lang="de-DE" dirty="0"/>
              <a:t>Berufsprofil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Zeitrahmen und zeitliche Gliederung</a:t>
            </a:r>
          </a:p>
          <a:p>
            <a:pPr lvl="1"/>
            <a:r>
              <a:rPr lang="de-DE" dirty="0"/>
              <a:t>Prüfungsanforderungen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 – Rahmenlehrplan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Die Ausbildung in der </a:t>
            </a:r>
            <a:r>
              <a:rPr lang="de-DE" u="sng" dirty="0"/>
              <a:t>Berufsschule</a:t>
            </a:r>
            <a:r>
              <a:rPr lang="de-DE" dirty="0"/>
              <a:t> vermittelt die erforderlichen berufstheoretischen Kenntnisse und erweitert die Allgemeinbildung. </a:t>
            </a:r>
          </a:p>
          <a:p>
            <a:pPr marL="0" indent="0">
              <a:buNone/>
            </a:pPr>
            <a:r>
              <a:rPr lang="de-DE" dirty="0"/>
              <a:t>Diese Ausbildungsstandards werden im </a:t>
            </a:r>
            <a:r>
              <a:rPr lang="de-DE" u="sng" dirty="0"/>
              <a:t>Rahmenlehrplan</a:t>
            </a:r>
            <a:r>
              <a:rPr lang="de-DE" dirty="0"/>
              <a:t> definiert:</a:t>
            </a:r>
          </a:p>
          <a:p>
            <a:pPr lvl="1"/>
            <a:r>
              <a:rPr lang="de-DE" dirty="0"/>
              <a:t>Lernziel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Lernfelder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Der gesetzliche Rahmen</a:t>
            </a:r>
          </a:p>
          <a:p>
            <a:r>
              <a:rPr lang="de-DE" b="1" dirty="0"/>
              <a:t>Es gilt Berufsfreiheit gemäß Artikel 12, Grundgesetz.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Grundlagen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Betriebliche Gesetzgebung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Berufsbildungsgesetz</a:t>
            </a:r>
          </a:p>
          <a:p>
            <a:r>
              <a:rPr lang="de-DE" b="1" dirty="0"/>
              <a:t>Handwerksordnung</a:t>
            </a:r>
          </a:p>
          <a:p>
            <a:r>
              <a:rPr lang="de-DE" dirty="0"/>
              <a:t>Jugendarbeitsschutzgesetz</a:t>
            </a:r>
          </a:p>
          <a:p>
            <a:r>
              <a:rPr lang="de-DE" dirty="0"/>
              <a:t>Tarifvertragsgesetz</a:t>
            </a:r>
          </a:p>
          <a:p>
            <a:r>
              <a:rPr lang="de-DE" dirty="0"/>
              <a:t>Gesetz zur vorläufigen Regelung des Rechts     der Industrie- und Handelskammer</a:t>
            </a:r>
          </a:p>
          <a:p>
            <a:r>
              <a:rPr lang="de-DE" dirty="0"/>
              <a:t>Betriebsverfassungsgesetz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Schulgesetzgebung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allgemeine Schulpflicht</a:t>
            </a:r>
          </a:p>
          <a:p>
            <a:r>
              <a:rPr lang="de-DE" dirty="0"/>
              <a:t>Schulgesetze der Länder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Motivationen, Interessen und Ablauf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und Maßnahmen – der Staat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Deutschland braucht qualifizierte Fachkräfte, </a:t>
            </a:r>
            <a:br>
              <a:rPr lang="de-DE" dirty="0"/>
            </a:br>
            <a:r>
              <a:rPr lang="de-DE" dirty="0"/>
              <a:t>um Wachstum und Entwicklung zu sichern.</a:t>
            </a:r>
          </a:p>
          <a:p>
            <a:pPr marL="0" indent="0">
              <a:buNone/>
            </a:pPr>
            <a:r>
              <a:rPr lang="de-DE" b="1" dirty="0"/>
              <a:t>Erkenntnis: </a:t>
            </a:r>
            <a:r>
              <a:rPr lang="de-DE" dirty="0"/>
              <a:t>Wir müssen das Duale Berufsbildungssystem </a:t>
            </a:r>
            <a:br>
              <a:rPr lang="de-DE" dirty="0"/>
            </a:br>
            <a:r>
              <a:rPr lang="de-DE" dirty="0"/>
              <a:t>stärken und steuern.</a:t>
            </a:r>
          </a:p>
          <a:p>
            <a:pPr marL="0" indent="0">
              <a:buNone/>
            </a:pPr>
            <a:r>
              <a:rPr lang="de-DE" b="1" dirty="0"/>
              <a:t>Maßnahmen: </a:t>
            </a:r>
          </a:p>
          <a:p>
            <a:pPr lvl="1"/>
            <a:r>
              <a:rPr lang="de-DE" dirty="0"/>
              <a:t>gesetzlichen Rahmen schaffen und aktualisieren</a:t>
            </a:r>
          </a:p>
          <a:p>
            <a:pPr lvl="1"/>
            <a:r>
              <a:rPr lang="de-DE" dirty="0"/>
              <a:t>Beauftragung der weiteren Akteure</a:t>
            </a:r>
          </a:p>
          <a:p>
            <a:pPr lvl="1"/>
            <a:r>
              <a:rPr lang="de-DE" dirty="0"/>
              <a:t>Überprüfung und Entwicklung des Systems (u. a. durch das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und Einstieg – Jugendliche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„Ich möchte … werden!“ </a:t>
            </a:r>
          </a:p>
          <a:p>
            <a:pPr marL="0" indent="0">
              <a:buNone/>
            </a:pPr>
            <a:r>
              <a:rPr lang="de-DE" b="1" dirty="0"/>
              <a:t>Einstieg:</a:t>
            </a:r>
          </a:p>
          <a:p>
            <a:pPr lvl="1"/>
            <a:r>
              <a:rPr lang="de-DE" dirty="0"/>
              <a:t>potenzielle Betriebe suchen </a:t>
            </a:r>
            <a:br>
              <a:rPr lang="de-DE" dirty="0"/>
            </a:br>
            <a:r>
              <a:rPr lang="de-DE" dirty="0"/>
              <a:t>und Angebote sichten</a:t>
            </a:r>
          </a:p>
          <a:p>
            <a:pPr lvl="1"/>
            <a:r>
              <a:rPr lang="de-DE" dirty="0"/>
              <a:t>Bewerbungen schreiben</a:t>
            </a:r>
          </a:p>
          <a:p>
            <a:pPr lvl="1"/>
            <a:r>
              <a:rPr lang="de-DE" dirty="0"/>
              <a:t>ggf. Auswahlverfahren</a:t>
            </a:r>
          </a:p>
          <a:p>
            <a:pPr lvl="1"/>
            <a:r>
              <a:rPr lang="de-DE" dirty="0"/>
              <a:t>Ausbildungsbetrieb wählen</a:t>
            </a:r>
          </a:p>
          <a:p>
            <a:pPr lvl="1"/>
            <a:r>
              <a:rPr lang="de-DE" dirty="0"/>
              <a:t>Ausbildungsvertrag abschließen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und Einstieg – Unternehmen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„Ich möchte Sicherheit für die Besetzung von Stellen“ </a:t>
            </a:r>
          </a:p>
          <a:p>
            <a:pPr marL="0" indent="0">
              <a:buNone/>
            </a:pPr>
            <a:r>
              <a:rPr lang="de-DE" b="1" dirty="0"/>
              <a:t>Einstieg:</a:t>
            </a:r>
          </a:p>
          <a:p>
            <a:pPr lvl="1"/>
            <a:r>
              <a:rPr lang="de-DE" dirty="0"/>
              <a:t>als Ausbildungsbetrieb zugelassen werden</a:t>
            </a:r>
          </a:p>
          <a:p>
            <a:pPr lvl="1"/>
            <a:r>
              <a:rPr lang="de-DE" dirty="0"/>
              <a:t>Ausbildungsplätze anbieten</a:t>
            </a:r>
          </a:p>
          <a:p>
            <a:pPr lvl="1"/>
            <a:r>
              <a:rPr lang="de-DE" dirty="0"/>
              <a:t>Bewerbungen auswerten</a:t>
            </a:r>
          </a:p>
          <a:p>
            <a:pPr lvl="1"/>
            <a:r>
              <a:rPr lang="de-DE" dirty="0"/>
              <a:t>Auszubildende auswählen</a:t>
            </a:r>
          </a:p>
          <a:p>
            <a:pPr lvl="1"/>
            <a:r>
              <a:rPr lang="de-DE" dirty="0"/>
              <a:t>Ausbildungsvertrag abschließen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 Duale Berufsausbildung in Deutschland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Grundlagen und Rahmenbedingungen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Motivationen, Interessen und Ablauf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Das Erfolgsmodell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Der Ausbildungsvertrag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Die berufliche Ausbildung beginnt mit dem Abschluss des Ausbildungsvertrages zwischen Arbeitgeber und Auszubildenden.</a:t>
            </a:r>
          </a:p>
          <a:p>
            <a:pPr marL="0" indent="0">
              <a:buNone/>
            </a:pPr>
            <a:r>
              <a:rPr lang="de-DE" dirty="0"/>
              <a:t>Der Ausbildungsvertrag regelt:</a:t>
            </a:r>
          </a:p>
          <a:p>
            <a:pPr lvl="1"/>
            <a:r>
              <a:rPr lang="de-DE" dirty="0"/>
              <a:t>Dauer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Probezeit</a:t>
            </a:r>
          </a:p>
          <a:p>
            <a:pPr lvl="1"/>
            <a:r>
              <a:rPr lang="de-DE" dirty="0"/>
              <a:t>Sachliche und zeitliche Gliederung</a:t>
            </a:r>
          </a:p>
          <a:p>
            <a:pPr lvl="1"/>
            <a:r>
              <a:rPr lang="de-DE" dirty="0"/>
              <a:t>Vergütung</a:t>
            </a:r>
          </a:p>
          <a:p>
            <a:pPr lvl="1"/>
            <a:r>
              <a:rPr lang="de-DE" dirty="0"/>
              <a:t>Rechte und Pflichten beider Seiten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Ausbildung im </a:t>
            </a:r>
            <a:r>
              <a:rPr lang="de-DE" b="1" dirty="0"/>
              <a:t>Betrieb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Unterricht in der </a:t>
            </a:r>
            <a:r>
              <a:rPr lang="de-DE" b="1" dirty="0"/>
              <a:t>Berufsschule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strukturierte Ausbildung unter realen Arbeitsbedingungen</a:t>
            </a:r>
          </a:p>
          <a:p>
            <a:r>
              <a:rPr lang="de-DE" dirty="0"/>
              <a:t>die Auszubildenden arbeiten in konkreten betrieblichen Prozessen mit</a:t>
            </a:r>
          </a:p>
          <a:p>
            <a:r>
              <a:rPr lang="de-DE" dirty="0"/>
              <a:t>die Auszubildenden erhalten </a:t>
            </a:r>
            <a:br>
              <a:rPr lang="de-DE" dirty="0"/>
            </a:br>
            <a:r>
              <a:rPr lang="de-DE" dirty="0"/>
              <a:t>eine Vergütung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Unterricht im Klassenverband</a:t>
            </a:r>
          </a:p>
          <a:p>
            <a:r>
              <a:rPr lang="de-DE" dirty="0"/>
              <a:t>berufsbezogene (2/3) und</a:t>
            </a:r>
          </a:p>
          <a:p>
            <a:r>
              <a:rPr lang="de-DE" dirty="0"/>
              <a:t>allgemeinbildende (1/3) Fächer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Duales Lernen an zwei Ausbildungsorten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Eine Duale Berufsausbildung dauert zwei bis dreieinhalb Jahre.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Abschlussprüfung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Abschlussprüfung</a:t>
            </a:r>
          </a:p>
          <a:p>
            <a:pPr lvl="1"/>
            <a:r>
              <a:rPr lang="de-DE" dirty="0"/>
              <a:t>Organisiert durch die Kammern</a:t>
            </a:r>
          </a:p>
          <a:p>
            <a:pPr lvl="1"/>
            <a:r>
              <a:rPr lang="de-DE" dirty="0"/>
              <a:t>Theoretischer und praktischer Teil</a:t>
            </a:r>
          </a:p>
          <a:p>
            <a:pPr lvl="1"/>
            <a:r>
              <a:rPr lang="de-DE" dirty="0"/>
              <a:t>Prüfungsausschuss besetzt durch</a:t>
            </a:r>
          </a:p>
          <a:p>
            <a:pPr lvl="2"/>
            <a:r>
              <a:rPr lang="de-DE" dirty="0"/>
              <a:t>Arbeitgeber</a:t>
            </a:r>
          </a:p>
          <a:p>
            <a:pPr lvl="2"/>
            <a:r>
              <a:rPr lang="de-DE" dirty="0"/>
              <a:t>Arbeitnehmer (gewerkschaftliche Vertreter)</a:t>
            </a:r>
          </a:p>
          <a:p>
            <a:pPr lvl="2"/>
            <a:r>
              <a:rPr lang="de-DE" dirty="0"/>
              <a:t>Berufsschullehrer (vertreten den Staat)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Abschlussprüfung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Ausbildungszeugnis</a:t>
            </a:r>
          </a:p>
          <a:p>
            <a:pPr lvl="1"/>
            <a:r>
              <a:rPr lang="de-DE" dirty="0"/>
              <a:t>ausgestellt von der Kammer</a:t>
            </a:r>
          </a:p>
          <a:p>
            <a:pPr lvl="1"/>
            <a:r>
              <a:rPr lang="de-DE" dirty="0"/>
              <a:t>staatlich anerkannter Abschluss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Der erfolgreiche Abschluss beendet die Ausbildung.</a:t>
            </a:r>
            <a:br>
              <a:rPr lang="de-DE" b="1" dirty="0"/>
            </a:br>
            <a:r>
              <a:rPr lang="de-DE" b="1" dirty="0"/>
              <a:t>Die berufliche Karriere beginnt.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Beginn der beruflichen Karriere: Chancen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Auf dem Arbeitsmarkt </a:t>
            </a:r>
          </a:p>
          <a:p>
            <a:pPr lvl="1"/>
            <a:r>
              <a:rPr lang="de-DE" dirty="0"/>
              <a:t>Arbeitsvertrag unmittelbar mit dem ausbildenden Betrieb</a:t>
            </a:r>
          </a:p>
          <a:p>
            <a:pPr lvl="1"/>
            <a:r>
              <a:rPr lang="de-DE" dirty="0"/>
              <a:t>Arbeitsvertrag in einem anderen Unternehmen</a:t>
            </a:r>
          </a:p>
          <a:p>
            <a:pPr lvl="1"/>
            <a:r>
              <a:rPr lang="de-DE" dirty="0"/>
              <a:t>Anstellung in einem anderen Berufsfeld</a:t>
            </a:r>
          </a:p>
          <a:p>
            <a:pPr marL="0" indent="0">
              <a:buNone/>
            </a:pPr>
            <a:r>
              <a:rPr lang="de-DE" b="1" dirty="0"/>
              <a:t>Fortsetzung der Ausbildung</a:t>
            </a:r>
          </a:p>
          <a:p>
            <a:pPr lvl="1"/>
            <a:r>
              <a:rPr lang="de-DE" dirty="0"/>
              <a:t>Fort- und Weiterbildungsmaßnahmen  </a:t>
            </a:r>
          </a:p>
          <a:p>
            <a:pPr lvl="1"/>
            <a:r>
              <a:rPr lang="de-DE" dirty="0"/>
              <a:t>Studium („tertiärer Bereich“)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Das Erfolgsmodell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die Duale Berufsausbildung?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Zusammenfassung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Ablauf</a:t>
            </a:r>
          </a:p>
          <a:p>
            <a:pPr lvl="1"/>
            <a:r>
              <a:rPr lang="de-DE" dirty="0"/>
              <a:t>Ausbildung parallel in Betrieb (70 %) und Berufsschule (30 %): „Dual“</a:t>
            </a:r>
          </a:p>
          <a:p>
            <a:pPr lvl="1"/>
            <a:r>
              <a:rPr lang="de-DE" dirty="0"/>
              <a:t>Ausbildung mit definierten Inhalten und Dauer (Ausbildungsvertrag)</a:t>
            </a:r>
          </a:p>
          <a:p>
            <a:pPr lvl="1"/>
            <a:r>
              <a:rPr lang="de-DE" dirty="0"/>
              <a:t>Ausbildung im konkreten Arbeitsprozess</a:t>
            </a:r>
          </a:p>
          <a:p>
            <a:pPr lvl="1"/>
            <a:r>
              <a:rPr lang="de-DE" dirty="0"/>
              <a:t>Abschlussprüfung vor unabhängiger Kommission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die Duale Berufsausbildung?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Zusammenfassung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Rahmen</a:t>
            </a:r>
          </a:p>
          <a:p>
            <a:pPr lvl="1"/>
            <a:r>
              <a:rPr lang="de-DE" dirty="0"/>
              <a:t>Staat gewährleistet den gesetzlichen Rahmen</a:t>
            </a:r>
          </a:p>
          <a:p>
            <a:pPr lvl="1"/>
            <a:r>
              <a:rPr lang="de-DE" dirty="0"/>
              <a:t>Staat organisiert den schulischen Teil der Ausbildung</a:t>
            </a:r>
          </a:p>
          <a:p>
            <a:pPr lvl="1"/>
            <a:r>
              <a:rPr lang="de-DE" dirty="0"/>
              <a:t>Kammern und Sozialpartner definieren Umfang und Inhalte der Ausbildung</a:t>
            </a:r>
          </a:p>
          <a:p>
            <a:pPr lvl="1"/>
            <a:r>
              <a:rPr lang="de-DE" dirty="0"/>
              <a:t>Kammern beaufsichtigen als zuständige Stelle die Ausbildung im Betrieb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die Duale Berufsausbildung in Deutschland erfolgreich?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Erfolgsfaktoren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Historisch gewachsenes System</a:t>
            </a:r>
          </a:p>
          <a:p>
            <a:pPr lvl="1"/>
            <a:r>
              <a:rPr lang="de-DE" dirty="0"/>
              <a:t>Hohe gesellschaftliche Akzeptanz</a:t>
            </a:r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für Auszubildende und Unternehmen</a:t>
            </a:r>
          </a:p>
          <a:p>
            <a:pPr lvl="1"/>
            <a:r>
              <a:rPr lang="de-DE" dirty="0"/>
              <a:t>Ausbildung gemäß Fachkräftebedarf</a:t>
            </a:r>
          </a:p>
          <a:p>
            <a:pPr lvl="1"/>
            <a:r>
              <a:rPr lang="de-DE" dirty="0"/>
              <a:t>Starke Institutionen (Kammern, Sozialpartner, KMU)</a:t>
            </a:r>
          </a:p>
          <a:p>
            <a:pPr lvl="1"/>
            <a:r>
              <a:rPr lang="de-DE" dirty="0"/>
              <a:t>Mitgestaltung des Systems durch alle Beteiligten</a:t>
            </a:r>
          </a:p>
          <a:p>
            <a:pPr lvl="1"/>
            <a:r>
              <a:rPr lang="de-DE" dirty="0"/>
              <a:t>Hohe Flexibilität und Anpassungsfähigkeit des Systems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Fünf Grundpfeiler der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 Grundpfeiler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Kooperation zwischen Staat, Wirtschaft und Sozialpartnern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Lernen im Arbeitsprozess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Allgemein anerkannte nationale Standards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Qualifiziertes Berufsbildungspersonal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Institutionalisierte Forschung und Beratung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Grundlagen und Rahmenbedingungen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Auszubildende:</a:t>
            </a:r>
          </a:p>
          <a:p>
            <a:pPr marL="0" indent="0">
              <a:buNone/>
            </a:pPr>
            <a:r>
              <a:rPr lang="de-DE" dirty="0"/>
              <a:t>Die Duale Berufsausbildung ist die ideale Vorbereitung für den Einstieg ins</a:t>
            </a:r>
          </a:p>
          <a:p>
            <a:pPr marL="0" indent="0">
              <a:buNone/>
            </a:pPr>
            <a:r>
              <a:rPr lang="de-DE" dirty="0"/>
              <a:t>Berufsleben: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fachspezifische Kompetenzen und Qualifikationen für den Beruf</a:t>
            </a:r>
          </a:p>
          <a:p>
            <a:pPr lvl="1"/>
            <a:r>
              <a:rPr lang="de-DE" dirty="0"/>
              <a:t>reale Arbeitsbedingung (Maschinen, Abläufe, Arbeitsklima)</a:t>
            </a:r>
          </a:p>
          <a:p>
            <a:pPr lvl="1"/>
            <a:r>
              <a:rPr lang="de-DE" dirty="0"/>
              <a:t>Ausbildungsvergütung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Unternehmen:</a:t>
            </a:r>
          </a:p>
          <a:p>
            <a:pPr marL="0" indent="0">
              <a:buNone/>
            </a:pPr>
            <a:r>
              <a:rPr lang="de-DE" dirty="0"/>
              <a:t>Die duale Berufsausbildung sichert ausgezeichnet qualifiziertes Personal: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kompetente Fachkräfte, entsprechend den Anforderungen des Betriebs (im Gegensatz zu externen Bewerbern)</a:t>
            </a:r>
          </a:p>
          <a:p>
            <a:pPr lvl="1"/>
            <a:r>
              <a:rPr lang="de-DE" dirty="0"/>
              <a:t>erhöhte Produktivität (schnelle Amortisierung)</a:t>
            </a:r>
          </a:p>
          <a:p>
            <a:pPr lvl="1"/>
            <a:r>
              <a:rPr lang="de-DE" dirty="0"/>
              <a:t>aktive Beteiligung der Wirtschaft an der Entwicklung von Ausbildungsstandards</a:t>
            </a:r>
          </a:p>
          <a:p>
            <a:pPr lvl="1"/>
            <a:r>
              <a:rPr lang="de-DE" dirty="0"/>
              <a:t>Beitrag zur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Staat und Gesellschaft:</a:t>
            </a:r>
          </a:p>
          <a:p>
            <a:pPr marL="0" indent="0">
              <a:buNone/>
            </a:pPr>
            <a:r>
              <a:rPr lang="de-DE" dirty="0"/>
              <a:t>Gegenseitiger Nutzen, Wohlstand und sozialer Frieden: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hohe Wirtschaftsleistung und Produktivität</a:t>
            </a:r>
          </a:p>
          <a:p>
            <a:pPr lvl="1"/>
            <a:r>
              <a:rPr lang="de-DE" dirty="0"/>
              <a:t>harmonisierter Arbeitsmarkt (Angebot/Nachfrage)</a:t>
            </a:r>
          </a:p>
          <a:p>
            <a:pPr lvl="1"/>
            <a:r>
              <a:rPr lang="de-DE" dirty="0"/>
              <a:t>soziale und wirtschaftliche Integration junger Menschen</a:t>
            </a:r>
          </a:p>
          <a:p>
            <a:pPr lvl="1"/>
            <a:r>
              <a:rPr lang="de-DE" dirty="0"/>
              <a:t>Einflussnahme aller Beteiligten auf den Ausbildungsprozess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der Auszubildenden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Diskrepanz zwischen gesuchten und offenen Ausbildungsstellen </a:t>
            </a:r>
            <a:br>
              <a:rPr lang="de-DE" dirty="0"/>
            </a:br>
            <a:r>
              <a:rPr lang="de-DE" dirty="0"/>
              <a:t>(fehlende Stellen)</a:t>
            </a:r>
          </a:p>
          <a:p>
            <a:pPr lvl="1"/>
            <a:r>
              <a:rPr lang="de-DE" dirty="0"/>
              <a:t>Zugang zur Dualen Berufsausbildung (Beteiligung)</a:t>
            </a:r>
          </a:p>
          <a:p>
            <a:pPr lvl="1"/>
            <a:r>
              <a:rPr lang="de-DE" dirty="0"/>
              <a:t>steigende berufliche Anforderungen</a:t>
            </a:r>
          </a:p>
          <a:p>
            <a:pPr lvl="1"/>
            <a:r>
              <a:rPr lang="de-DE" dirty="0"/>
              <a:t>lebensbegleitendes Lernen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der Unternehmen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Diskrepanz zwischen gesuchten und offenen Ausbildungsstellen </a:t>
            </a:r>
            <a:br>
              <a:rPr lang="de-DE" dirty="0"/>
            </a:br>
            <a:r>
              <a:rPr lang="de-DE" dirty="0"/>
              <a:t>(fehlende Bewerberinnen und Bewerber)</a:t>
            </a:r>
          </a:p>
          <a:p>
            <a:pPr lvl="1"/>
            <a:r>
              <a:rPr lang="de-DE" dirty="0"/>
              <a:t>„Ausbildungsreife“</a:t>
            </a:r>
          </a:p>
          <a:p>
            <a:pPr lvl="1"/>
            <a:r>
              <a:rPr lang="de-DE" dirty="0"/>
              <a:t>Inklusion von Menschen mit Behinderung</a:t>
            </a:r>
          </a:p>
          <a:p>
            <a:pPr lvl="1"/>
            <a:r>
              <a:rPr lang="de-DE" dirty="0"/>
              <a:t>Inklusion von Migrantinnen und Migranten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von Staat und Gesellschaft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Demografischer Wandel</a:t>
            </a:r>
          </a:p>
          <a:p>
            <a:pPr lvl="1"/>
            <a:r>
              <a:rPr lang="de-DE" dirty="0"/>
              <a:t>absehbarer Fachkräftemangel</a:t>
            </a:r>
          </a:p>
          <a:p>
            <a:pPr lvl="1"/>
            <a:r>
              <a:rPr lang="de-DE" dirty="0"/>
              <a:t>Trend zur Akademisierung</a:t>
            </a:r>
          </a:p>
          <a:p>
            <a:pPr lvl="1"/>
            <a:r>
              <a:rPr lang="de-DE" dirty="0"/>
              <a:t>regionale Unterschiede</a:t>
            </a:r>
          </a:p>
          <a:p>
            <a:pPr lvl="1"/>
            <a:r>
              <a:rPr lang="de-DE" dirty="0"/>
              <a:t>Inklusion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pPr lvl="1"/>
            <a:r>
              <a:rPr lang="de-DE" dirty="0"/>
              <a:t>BIBB Datenreport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Statistisches Bundesamt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BMBF Datenportal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Berufsbildungsbericht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pPr lvl="1"/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pPr lvl="1"/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pPr lvl="1"/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pPr lvl="1"/>
            <a:r>
              <a:rPr lang="de-DE" dirty="0">
                <a:hlinkClick r:id="rId16"/>
              </a:rPr>
              <a:t>govet@bibb.de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/>
              <a:t>GOVET im </a:t>
            </a:r>
            <a:r>
              <a:rPr lang="de-DE" b="1" dirty="0"/>
              <a:t>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Duale Berufsausbildung im deutschen Ausbildungssystem Im Überblick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Arbeitsmarkt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Allgemeine Schulbildung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Hochschulbildung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Duale 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Berufsausbildung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Berufsausbildung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Vollzeit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Berufsschule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Die Beteiligten: Auszubildende (Azubis)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jährlich 1,22 Mio. Azubis</a:t>
            </a:r>
          </a:p>
          <a:p>
            <a:pPr lvl="1"/>
            <a:r>
              <a:rPr lang="de-DE" dirty="0"/>
              <a:t>in 327 anerkannten Ausbildungsberufen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Das bedeutet:</a:t>
            </a:r>
          </a:p>
          <a:p>
            <a:pPr lvl="1"/>
            <a:r>
              <a:rPr lang="de-DE" dirty="0"/>
              <a:t>5 % aller aktuell Beschäftigten </a:t>
            </a:r>
            <a:br>
              <a:rPr lang="de-DE" dirty="0"/>
            </a:br>
            <a:r>
              <a:rPr lang="de-DE" dirty="0"/>
              <a:t>sind Auszubildende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Rund 91 % von ihnen schließen ihre Ausbildung erfolgreich ab.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Die Beteiligten: Arbeitgeber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jährlich bilden etwa 19 % aller Betriebe mit sozialversicherungs-pflichtigen Beschäftigten aus </a:t>
            </a:r>
            <a:br>
              <a:rPr lang="de-DE" dirty="0"/>
            </a:br>
            <a:r>
              <a:rPr lang="de-DE" dirty="0"/>
              <a:t>(ca. 408.700 von 2,2 Mio.)</a:t>
            </a:r>
          </a:p>
          <a:p>
            <a:pPr lvl="1"/>
            <a:r>
              <a:rPr lang="de-DE" dirty="0"/>
              <a:t>das sind rund 489.200 neue Azubis </a:t>
            </a:r>
            <a:br>
              <a:rPr lang="de-DE" dirty="0"/>
            </a:br>
            <a:r>
              <a:rPr lang="de-DE" dirty="0"/>
              <a:t>pro Jahr</a:t>
            </a:r>
          </a:p>
          <a:p>
            <a:pPr lvl="1"/>
            <a:r>
              <a:rPr lang="de-DE" dirty="0"/>
              <a:t>77 % von ihnen werden nach der Ausbildung unmittelbar übernommen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5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Kooperative Steuerung:</a:t>
            </a:r>
            <a:r>
              <a:rPr lang="de-DE" dirty="0"/>
              <a:t> </a:t>
            </a:r>
            <a:r>
              <a:rPr lang="de-DE" b="1" dirty="0"/>
              <a:t>Wirtschaft, Sozialpartner und Staat sichern die Rahmenbedingungen der Dualen Berufsausbildung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Kammern</a:t>
            </a:r>
          </a:p>
          <a:p>
            <a:pPr lvl="1"/>
            <a:r>
              <a:rPr lang="de-DE" dirty="0"/>
              <a:t>Sozialpartner (Arbeitnehmer- und Arbeitgeberverbände)</a:t>
            </a:r>
          </a:p>
          <a:p>
            <a:pPr lvl="1"/>
            <a:r>
              <a:rPr lang="de-DE" dirty="0"/>
              <a:t>Staat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Kammern und Sozialpartner: </a:t>
            </a:r>
            <a:r>
              <a:rPr lang="de-DE" dirty="0"/>
              <a:t>definieren und überprüfen Ausbildungsinhalte im Betrieb</a:t>
            </a:r>
          </a:p>
          <a:p>
            <a:pPr marL="0" indent="0">
              <a:buNone/>
            </a:pPr>
            <a:r>
              <a:rPr lang="de-DE" b="1" dirty="0"/>
              <a:t>Staat: </a:t>
            </a:r>
            <a:r>
              <a:rPr lang="de-DE" dirty="0"/>
              <a:t>gestaltet die gesetzlichen Rahmenbedingungen und stellt die Ressourcen für die Schulausbildung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Die Akteure: Kammern – die zuständige Stelle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prüfen und registrieren Ausbildungsbetriebe</a:t>
            </a:r>
          </a:p>
          <a:p>
            <a:pPr lvl="1"/>
            <a:r>
              <a:rPr lang="de-DE" dirty="0"/>
              <a:t>beaufsichtigen und überprüfen betriebliche Ausbildung</a:t>
            </a:r>
          </a:p>
          <a:p>
            <a:pPr lvl="1"/>
            <a:r>
              <a:rPr lang="de-DE" dirty="0"/>
              <a:t>qualifizieren das Ausbildungspersonal</a:t>
            </a:r>
          </a:p>
          <a:p>
            <a:pPr lvl="1"/>
            <a:r>
              <a:rPr lang="de-DE" dirty="0"/>
              <a:t>organisieren Prüfungen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führen Info-Veranstaltungen und Beratung durch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Akteure: Sozialpartner</a:t>
            </a:r>
          </a:p>
          <a:p>
            <a:pPr marL="0" indent="0">
              <a:buNone/>
            </a:pPr>
            <a:r>
              <a:rPr lang="de-DE" dirty="0"/>
              <a:t>Gewerkschaften und Arbeitgeberverbände verhandeln untereinander und mit dem Staat die jeweiligen </a:t>
            </a:r>
            <a:r>
              <a:rPr lang="de-DE" u="sng" dirty="0"/>
              <a:t>Standards für den betrieblichen Teil der Ausbildung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Ausbildungsinhalte</a:t>
            </a:r>
          </a:p>
          <a:p>
            <a:pPr lvl="1"/>
            <a:r>
              <a:rPr lang="de-DE" dirty="0"/>
              <a:t>Ausbildungsvergütung</a:t>
            </a:r>
          </a:p>
          <a:p>
            <a:pPr lvl="1"/>
            <a:r>
              <a:rPr lang="de-DE" dirty="0"/>
              <a:t>Überwachung der Ausbildung im Betrieb</a:t>
            </a:r>
          </a:p>
          <a:p>
            <a:pPr lvl="1"/>
            <a:r>
              <a:rPr lang="de-DE" dirty="0"/>
              <a:t>Beteiligung am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Prüfungsausschuss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2454</Words>
  <Application>Microsoft Office PowerPoint</Application>
  <PresentationFormat>Breitbild</PresentationFormat>
  <Paragraphs>572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Wingdings 3</vt:lpstr>
      <vt:lpstr>Office</vt:lpstr>
      <vt:lpstr>1_Office</vt:lpstr>
      <vt:lpstr> </vt:lpstr>
      <vt:lpstr>Inhalt</vt:lpstr>
      <vt:lpstr> 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PowerPoint-Präsentation</vt:lpstr>
      <vt:lpstr>Einstieg</vt:lpstr>
      <vt:lpstr>Einstieg</vt:lpstr>
      <vt:lpstr>Einstieg</vt:lpstr>
      <vt:lpstr>Ablauf</vt:lpstr>
      <vt:lpstr>Ablauf</vt:lpstr>
      <vt:lpstr>Ablauf</vt:lpstr>
      <vt:lpstr>Ablauf</vt:lpstr>
      <vt:lpstr>Ablauf</vt:lpstr>
      <vt:lpstr>PowerPoint-Präsentation</vt:lpstr>
      <vt:lpstr>Wie funktioniert die Duale Berufsausbildung?</vt:lpstr>
      <vt:lpstr>Wie funktioniert die Duale Berufsausbildung?</vt:lpstr>
      <vt:lpstr>Warum ist die Duale Berufsausbildung in Deutschland erfolgreich?</vt:lpstr>
      <vt:lpstr>Fünf Grundpfeiler der Berufsausbildung</vt:lpstr>
      <vt:lpstr>Vorteile</vt:lpstr>
      <vt:lpstr>Vorteile</vt:lpstr>
      <vt:lpstr>Vorteile</vt:lpstr>
      <vt:lpstr>Herausforderungen</vt:lpstr>
      <vt:lpstr>Herausforderungen</vt:lpstr>
      <vt:lpstr>Herausforderungen</vt:lpstr>
      <vt:lpstr>Weitere Informationen</vt:lpstr>
      <vt:lpstr>GOVET im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82</cp:revision>
  <dcterms:created xsi:type="dcterms:W3CDTF">2020-12-18T10:19:10Z</dcterms:created>
  <dcterms:modified xsi:type="dcterms:W3CDTF">2024-11-13T15:01:50Z</dcterms:modified>
</cp:coreProperties>
</file>