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73219" autoAdjust="0"/>
  </p:normalViewPr>
  <p:slideViewPr>
    <p:cSldViewPr snapToGrid="0" showGuides="1">
      <p:cViewPr varScale="1">
        <p:scale>
          <a:sx n="81" d="100"/>
          <a:sy n="81" d="100"/>
        </p:scale>
        <p:origin x="972" y="78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16.05.2024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Commissioni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d‘esame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paritetica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insieme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congiunta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tutti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livelli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70%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rilasciato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insegnanti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Rapporti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Standard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nuovi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regolamenti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dall‘Istituto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Federale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Professionale, 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Bundesinstitut für Berufsbildung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coinvolte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nell‘intero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4,6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1,17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riassumere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ancora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precedenti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attori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concordano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paritaria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fondamentali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orientati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concrete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l‘attuazione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richiedono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massimo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anno di tempo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vengono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adeguati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modo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dinamico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esigenze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mercato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entrambi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luoghi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apprendimento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BIBB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l‘evoluzione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professionale;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risultati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lavoro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confluiscono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processi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dettaglio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Il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finanziamento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ammonta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6,8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oltre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destinati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alle 1.550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scuole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professionali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ca. 2,4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€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misure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gestione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monitoraggio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promozione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Lo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legge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(</a:t>
            </a:r>
            <a:r>
              <a:rPr lang="de-DE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Berufsbildungsgesetz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800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Informazioni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aggiuntive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53%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popolazione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iniziato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duale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quota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è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circa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96% di tutti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portato 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trova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impiego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rispetto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all‘82% senza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titolo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L‘effetto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disoccupazione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giovanile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Germania è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appena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5% circa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L‘impulso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sviluppo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l‘aggiornamento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dalle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chiunque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soggetto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conoscenze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richieste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de-DE" sz="120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Altri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compiti</a:t>
            </a: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Sostenere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ricerca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registrare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contatti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apprendistato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Mediare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apprendisti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le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aziende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disaccordo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L‘economia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circa 8,4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€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all‘anno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nell‘istruzione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formazione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professionale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7.emf"/><Relationship Id="rId7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41AEB64-A71C-4060-A978-35232E7431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5362390"/>
            <a:ext cx="2167193" cy="11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03E4C0A-C3AC-4B39-A7D0-CF93FE273618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316E6B0C-349E-4AEB-9585-7484E6C54596}"/>
              </a:ext>
            </a:extLst>
          </p:cNvPr>
          <p:cNvSpPr txBox="1"/>
          <p:nvPr userDrawn="1"/>
        </p:nvSpPr>
        <p:spPr>
          <a:xfrm>
            <a:off x="1431945" y="173987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3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89.png"/><Relationship Id="rId10" Type="http://schemas.openxmlformats.org/officeDocument/2006/relationships/image" Target="../media/image77.png"/><Relationship Id="rId19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5.svg"/><Relationship Id="rId4" Type="http://schemas.openxmlformats.org/officeDocument/2006/relationships/image" Target="../media/image93.sv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4" Type="http://schemas.openxmlformats.org/officeDocument/2006/relationships/image" Target="../media/image111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image" Target="../media/image133.png"/><Relationship Id="rId3" Type="http://schemas.openxmlformats.org/officeDocument/2006/relationships/image" Target="../media/image108.png"/><Relationship Id="rId7" Type="http://schemas.openxmlformats.org/officeDocument/2006/relationships/image" Target="../media/image127.png"/><Relationship Id="rId12" Type="http://schemas.openxmlformats.org/officeDocument/2006/relationships/image" Target="../media/image13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1.svg"/><Relationship Id="rId11" Type="http://schemas.openxmlformats.org/officeDocument/2006/relationships/image" Target="../media/image131.png"/><Relationship Id="rId5" Type="http://schemas.openxmlformats.org/officeDocument/2006/relationships/image" Target="../media/image126.png"/><Relationship Id="rId10" Type="http://schemas.openxmlformats.org/officeDocument/2006/relationships/image" Target="../media/image130.svg"/><Relationship Id="rId4" Type="http://schemas.openxmlformats.org/officeDocument/2006/relationships/image" Target="../media/image109.svg"/><Relationship Id="rId9" Type="http://schemas.openxmlformats.org/officeDocument/2006/relationships/image" Target="../media/image129.png"/><Relationship Id="rId14" Type="http://schemas.openxmlformats.org/officeDocument/2006/relationships/image" Target="../media/image13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png"/><Relationship Id="rId18" Type="http://schemas.openxmlformats.org/officeDocument/2006/relationships/image" Target="../media/image146.svg"/><Relationship Id="rId3" Type="http://schemas.openxmlformats.org/officeDocument/2006/relationships/image" Target="../media/image108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4.svg"/><Relationship Id="rId20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2.svg"/><Relationship Id="rId11" Type="http://schemas.openxmlformats.org/officeDocument/2006/relationships/image" Target="../media/image139.png"/><Relationship Id="rId5" Type="http://schemas.openxmlformats.org/officeDocument/2006/relationships/image" Target="../media/image131.png"/><Relationship Id="rId15" Type="http://schemas.openxmlformats.org/officeDocument/2006/relationships/image" Target="../media/image143.pn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4" Type="http://schemas.openxmlformats.org/officeDocument/2006/relationships/image" Target="../media/image109.svg"/><Relationship Id="rId9" Type="http://schemas.openxmlformats.org/officeDocument/2006/relationships/image" Target="../media/image137.png"/><Relationship Id="rId14" Type="http://schemas.openxmlformats.org/officeDocument/2006/relationships/image" Target="../media/image142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svg"/><Relationship Id="rId13" Type="http://schemas.openxmlformats.org/officeDocument/2006/relationships/image" Target="../media/image150.png"/><Relationship Id="rId3" Type="http://schemas.openxmlformats.org/officeDocument/2006/relationships/image" Target="../media/image108.png"/><Relationship Id="rId7" Type="http://schemas.openxmlformats.org/officeDocument/2006/relationships/image" Target="../media/image137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5" Type="http://schemas.openxmlformats.org/officeDocument/2006/relationships/image" Target="../media/image149.png"/><Relationship Id="rId10" Type="http://schemas.openxmlformats.org/officeDocument/2006/relationships/image" Target="../media/image140.svg"/><Relationship Id="rId4" Type="http://schemas.openxmlformats.org/officeDocument/2006/relationships/image" Target="../media/image109.svg"/><Relationship Id="rId9" Type="http://schemas.openxmlformats.org/officeDocument/2006/relationships/image" Target="../media/image139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svg"/><Relationship Id="rId11" Type="http://schemas.openxmlformats.org/officeDocument/2006/relationships/image" Target="../media/image44.png"/><Relationship Id="rId5" Type="http://schemas.openxmlformats.org/officeDocument/2006/relationships/image" Target="../media/image57.png"/><Relationship Id="rId10" Type="http://schemas.openxmlformats.org/officeDocument/2006/relationships/image" Target="../media/image109.svg"/><Relationship Id="rId4" Type="http://schemas.openxmlformats.org/officeDocument/2006/relationships/image" Target="../media/image107.svg"/><Relationship Id="rId9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56.png"/><Relationship Id="rId3" Type="http://schemas.openxmlformats.org/officeDocument/2006/relationships/image" Target="../media/image108.png"/><Relationship Id="rId7" Type="http://schemas.openxmlformats.org/officeDocument/2006/relationships/image" Target="../media/image143.png"/><Relationship Id="rId12" Type="http://schemas.openxmlformats.org/officeDocument/2006/relationships/image" Target="../media/image155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8.svg"/><Relationship Id="rId11" Type="http://schemas.openxmlformats.org/officeDocument/2006/relationships/image" Target="../media/image154.png"/><Relationship Id="rId5" Type="http://schemas.openxmlformats.org/officeDocument/2006/relationships/image" Target="../media/image137.png"/><Relationship Id="rId15" Type="http://schemas.openxmlformats.org/officeDocument/2006/relationships/image" Target="../media/image158.png"/><Relationship Id="rId10" Type="http://schemas.openxmlformats.org/officeDocument/2006/relationships/image" Target="../media/image153.svg"/><Relationship Id="rId4" Type="http://schemas.openxmlformats.org/officeDocument/2006/relationships/image" Target="../media/image109.svg"/><Relationship Id="rId9" Type="http://schemas.openxmlformats.org/officeDocument/2006/relationships/image" Target="../media/image152.png"/><Relationship Id="rId14" Type="http://schemas.openxmlformats.org/officeDocument/2006/relationships/image" Target="../media/image15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sv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9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160.png"/><Relationship Id="rId7" Type="http://schemas.openxmlformats.org/officeDocument/2006/relationships/image" Target="../media/image94.png"/><Relationship Id="rId12" Type="http://schemas.openxmlformats.org/officeDocument/2006/relationships/image" Target="../media/image163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svg"/><Relationship Id="rId11" Type="http://schemas.openxmlformats.org/officeDocument/2006/relationships/image" Target="../media/image162.png"/><Relationship Id="rId5" Type="http://schemas.openxmlformats.org/officeDocument/2006/relationships/image" Target="../media/image92.png"/><Relationship Id="rId10" Type="http://schemas.openxmlformats.org/officeDocument/2006/relationships/image" Target="../media/image45.svg"/><Relationship Id="rId4" Type="http://schemas.openxmlformats.org/officeDocument/2006/relationships/image" Target="../media/image161.svg"/><Relationship Id="rId9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bibb.de" TargetMode="External"/><Relationship Id="rId3" Type="http://schemas.openxmlformats.org/officeDocument/2006/relationships/hyperlink" Target="https://www.bmbf.de/SharedDocs/Downloads/de/2024/240508-berufsbildungsbericht-24.pdf?__blob=publicationFile&amp;v=1" TargetMode="External"/><Relationship Id="rId7" Type="http://schemas.openxmlformats.org/officeDocument/2006/relationships/hyperlink" Target="https://www.bibb.de/dienst/publikationen/de/19200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it/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001125" y="2935804"/>
            <a:ext cx="2969202" cy="650120"/>
          </a:xfrm>
        </p:spPr>
        <p:txBody>
          <a:bodyPr>
            <a:normAutofit/>
          </a:bodyPr>
          <a:lstStyle/>
          <a:p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 in Germania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7412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/>
              <a:t>Il </a:t>
            </a:r>
            <a:r>
              <a:rPr lang="de-DE" sz="2600" b="1" dirty="0" err="1"/>
              <a:t>motore</a:t>
            </a:r>
            <a:r>
              <a:rPr lang="de-DE" sz="2600" b="1" dirty="0"/>
              <a:t> della</a:t>
            </a:r>
            <a:br>
              <a:rPr lang="de-DE" sz="2600" b="1" dirty="0"/>
            </a:br>
            <a:r>
              <a:rPr lang="de-DE" sz="2600" b="1" dirty="0" err="1"/>
              <a:t>Formazione</a:t>
            </a:r>
            <a:r>
              <a:rPr lang="de-DE" sz="2600" b="1" dirty="0"/>
              <a:t> professionale duale</a:t>
            </a:r>
            <a:r>
              <a:rPr lang="de-DE" sz="2600" b="1" dirty="0"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de-DE" sz="2200" dirty="0" err="1"/>
              <a:t>Cooperazione</a:t>
            </a:r>
            <a:r>
              <a:rPr lang="de-DE" sz="2200" dirty="0"/>
              <a:t> di </a:t>
            </a:r>
            <a:r>
              <a:rPr lang="de-DE" sz="2200" dirty="0" err="1"/>
              <a:t>attori</a:t>
            </a:r>
            <a:r>
              <a:rPr lang="de-DE" sz="2200" dirty="0"/>
              <a:t> di </a:t>
            </a:r>
            <a:r>
              <a:rPr lang="de-DE" sz="2200" dirty="0" err="1"/>
              <a:t>economia</a:t>
            </a:r>
            <a:r>
              <a:rPr lang="de-DE" sz="2200" dirty="0"/>
              <a:t>, </a:t>
            </a:r>
            <a:r>
              <a:rPr lang="de-DE" sz="2200" dirty="0" err="1"/>
              <a:t>Stato</a:t>
            </a:r>
            <a:r>
              <a:rPr lang="de-DE" sz="2200" dirty="0"/>
              <a:t> e </a:t>
            </a:r>
            <a:r>
              <a:rPr lang="de-DE" sz="2200" dirty="0" err="1"/>
              <a:t>società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Confederazione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Consigli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aziendali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sym typeface="Wingdings" panose="05000000000000000000" pitchFamily="2" charset="2"/>
            </a:endParaRP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)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rgbClr val="BF5A08"/>
                </a:solidFill>
              </a:rPr>
              <a:t>importante</a:t>
            </a:r>
            <a:r>
              <a:rPr lang="de-DE" sz="2200" dirty="0">
                <a:solidFill>
                  <a:srgbClr val="BF5A08"/>
                </a:solidFill>
              </a:rPr>
              <a:t> per </a:t>
            </a:r>
            <a:r>
              <a:rPr lang="de-DE" sz="2200" dirty="0" err="1">
                <a:solidFill>
                  <a:srgbClr val="BF5A08"/>
                </a:solidFill>
              </a:rPr>
              <a:t>l’economia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società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cornice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l’impegno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funzione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moderatrice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Promuoviamo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strutture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gestione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innovazione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forte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giovani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opportunità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società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sistema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dell’istruzione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Provvediamo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39848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l’istruzione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attivamente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offrire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 marL="342900" lvl="1" indent="-3429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Länder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FCEFFE3A-D772-447F-B5E3-406417618B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22" y="888744"/>
            <a:ext cx="1872000" cy="126420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296E23E-8E09-43C2-8EA8-AFB8392489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0842" y="2326023"/>
            <a:ext cx="1554910" cy="760504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585AF98-24D8-4DF6-9278-C946F0751E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50205" y="3250296"/>
            <a:ext cx="2520000" cy="1184400"/>
          </a:xfrm>
          <a:prstGeom prst="rect">
            <a:avLst/>
          </a:prstGeom>
        </p:spPr>
      </p:pic>
      <p:pic>
        <p:nvPicPr>
          <p:cNvPr id="31" name="Picture 4" descr="BMI - Homepage">
            <a:extLst>
              <a:ext uri="{FF2B5EF4-FFF2-40B4-BE49-F238E27FC236}">
                <a16:creationId xmlns:a16="http://schemas.microsoft.com/office/drawing/2014/main" id="{8D7D639B-7FE6-49A4-876A-342FB6B1E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442722" y="4478980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i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lavoratori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/le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lavoratrici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Stato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rappresentano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interessi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collettivi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diversi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br>
              <a:rPr lang="de-DE" sz="2000" b="1" dirty="0">
                <a:solidFill>
                  <a:srgbClr val="BF5A08"/>
                </a:solidFill>
              </a:rPr>
            </a:b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nell’istruzione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in modo </a:t>
            </a:r>
            <a:r>
              <a:rPr lang="de-DE" sz="2000" b="1" dirty="0" err="1">
                <a:solidFill>
                  <a:srgbClr val="BF5A08"/>
                </a:solidFill>
              </a:rPr>
              <a:t>altamente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organizzato</a:t>
            </a:r>
            <a:r>
              <a:rPr lang="de-DE" sz="2000" b="1" dirty="0">
                <a:solidFill>
                  <a:srgbClr val="BF5A08"/>
                </a:solidFill>
              </a:rPr>
              <a:t> </a:t>
            </a: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de-DE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solidFill>
                  <a:srgbClr val="BF5A08"/>
                </a:solidFill>
              </a:rPr>
              <a:t>competente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Tirando</a:t>
            </a:r>
            <a:r>
              <a:rPr lang="de-DE" dirty="0"/>
              <a:t> le </a:t>
            </a:r>
            <a:r>
              <a:rPr lang="de-DE" dirty="0" err="1"/>
              <a:t>somme</a:t>
            </a:r>
            <a:r>
              <a:rPr lang="de-DE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impegno è fondato su </a:t>
            </a:r>
            <a:r>
              <a:rPr lang="it-IT" sz="2000" b="1" dirty="0">
                <a:solidFill>
                  <a:srgbClr val="BF5A08"/>
                </a:solidFill>
              </a:rPr>
              <a:t>principi comuni</a:t>
            </a:r>
            <a:r>
              <a:rPr lang="it-IT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“Vogliamo </a:t>
            </a:r>
            <a:r>
              <a:rPr lang="it-IT" sz="2000" dirty="0">
                <a:solidFill>
                  <a:srgbClr val="BF5A08"/>
                </a:solidFill>
              </a:rPr>
              <a:t>gestire insieme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Condividiamo la responsabilità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dell’istruzione e formazione professionale.</a:t>
            </a:r>
            <a:r>
              <a:rPr lang="it-IT" sz="2000" dirty="0"/>
              <a:t>”</a:t>
            </a:r>
            <a:endParaRPr lang="it-IT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“L’istruzione e formazione professionale dovrebbe essere </a:t>
            </a:r>
            <a:r>
              <a:rPr lang="it-IT" sz="2000" dirty="0">
                <a:solidFill>
                  <a:srgbClr val="BF5A08"/>
                </a:solidFill>
              </a:rPr>
              <a:t>pratica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 </a:t>
            </a:r>
            <a:r>
              <a:rPr lang="it-IT" sz="2000" dirty="0">
                <a:solidFill>
                  <a:srgbClr val="BF5A08"/>
                </a:solidFill>
              </a:rPr>
              <a:t>alta qualità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omogenea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it-IT" sz="2000" dirty="0">
                <a:solidFill>
                  <a:srgbClr val="BF5A08"/>
                </a:solidFill>
              </a:rPr>
              <a:t>Gli standard dell’istruzione e formazione professionale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devono essere </a:t>
            </a:r>
            <a:r>
              <a:rPr lang="it-IT" sz="2000" dirty="0">
                <a:solidFill>
                  <a:srgbClr val="BF5A08"/>
                </a:solidFill>
              </a:rPr>
              <a:t>attuali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</a:t>
            </a:r>
            <a:r>
              <a:rPr lang="it-IT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000" dirty="0">
                <a:solidFill>
                  <a:srgbClr val="BF5A08"/>
                </a:solidFill>
              </a:rPr>
              <a:t>orientati ai bisogni</a:t>
            </a:r>
            <a:r>
              <a:rPr lang="it-I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it-IT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 è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un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presupposto</a:t>
            </a:r>
            <a:r>
              <a:rPr lang="de-DE" sz="2000" dirty="0">
                <a:solidFill>
                  <a:srgbClr val="BF5A08"/>
                </a:solidFill>
              </a:rPr>
              <a:t> per la </a:t>
            </a:r>
            <a:r>
              <a:rPr lang="de-DE" sz="2000" dirty="0" err="1">
                <a:solidFill>
                  <a:srgbClr val="BF5A08"/>
                </a:solidFill>
              </a:rPr>
              <a:t>competitività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sul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mercato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Attori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che</a:t>
            </a:r>
            <a:r>
              <a:rPr lang="de-DE" sz="2000" dirty="0">
                <a:solidFill>
                  <a:srgbClr val="BF5A08"/>
                </a:solidFill>
              </a:rPr>
              <a:t> si </a:t>
            </a:r>
            <a:r>
              <a:rPr lang="de-DE" sz="2000" dirty="0" err="1">
                <a:solidFill>
                  <a:srgbClr val="BF5A08"/>
                </a:solidFill>
              </a:rPr>
              <a:t>impegnano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insieme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rgbClr val="BF5A08"/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professionale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definiscono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insieme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>
                <a:solidFill>
                  <a:schemeClr val="bg1"/>
                </a:solidFill>
              </a:rPr>
              <a:t>la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de-DE" sz="2000" dirty="0">
                <a:solidFill>
                  <a:srgbClr val="BF5A08"/>
                </a:solidFill>
              </a:rPr>
              <a:t>Forte </a:t>
            </a:r>
            <a:r>
              <a:rPr lang="de-DE" sz="2000" dirty="0" err="1">
                <a:solidFill>
                  <a:srgbClr val="BF5A08"/>
                </a:solidFill>
              </a:rPr>
              <a:t>impegno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nell’ambito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de-DE" sz="2000" dirty="0" err="1">
                <a:solidFill>
                  <a:srgbClr val="BF5A08"/>
                </a:solidFill>
              </a:rPr>
              <a:t>Partecipazione</a:t>
            </a:r>
            <a:r>
              <a:rPr lang="de-DE" sz="2000" dirty="0">
                <a:solidFill>
                  <a:srgbClr val="BF5A08"/>
                </a:solidFill>
              </a:rPr>
              <a:t> e </a:t>
            </a:r>
            <a:r>
              <a:rPr lang="de-DE" sz="2000" dirty="0" err="1">
                <a:solidFill>
                  <a:srgbClr val="BF5A08"/>
                </a:solidFill>
              </a:rPr>
              <a:t>cooperazione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promosse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</a:t>
            </a:r>
            <a:r>
              <a:rPr lang="de-DE" sz="2000" dirty="0" err="1">
                <a:solidFill>
                  <a:srgbClr val="BF5A08"/>
                </a:solidFill>
              </a:rPr>
              <a:t>meccanismi</a:t>
            </a:r>
            <a:r>
              <a:rPr lang="de-DE" sz="2000" dirty="0">
                <a:solidFill>
                  <a:srgbClr val="BF5A08"/>
                </a:solidFill>
              </a:rPr>
              <a:t> </a:t>
            </a:r>
            <a:r>
              <a:rPr lang="de-DE" sz="2000" dirty="0" err="1">
                <a:solidFill>
                  <a:srgbClr val="BF5A08"/>
                </a:solidFill>
              </a:rPr>
              <a:t>formali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integrazione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degli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interessi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Leggi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Comitati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/ </a:t>
            </a:r>
            <a:r>
              <a:rPr lang="de-DE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8" y="2899626"/>
            <a:ext cx="2801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de-DE" sz="2000" dirty="0">
                <a:solidFill>
                  <a:srgbClr val="BF5A08"/>
                </a:solidFill>
              </a:rPr>
              <a:t>Il </a:t>
            </a:r>
            <a:r>
              <a:rPr lang="de-DE" sz="2000" dirty="0" err="1">
                <a:solidFill>
                  <a:srgbClr val="BF5A08"/>
                </a:solidFill>
              </a:rPr>
              <a:t>motore</a:t>
            </a:r>
            <a:r>
              <a:rPr lang="de-DE" sz="2000" dirty="0">
                <a:solidFill>
                  <a:srgbClr val="BF5A08"/>
                </a:solidFill>
              </a:rPr>
              <a:t> della </a:t>
            </a:r>
            <a:r>
              <a:rPr lang="de-DE" sz="2000" dirty="0" err="1">
                <a:solidFill>
                  <a:srgbClr val="BF5A08"/>
                </a:solidFill>
              </a:rPr>
              <a:t>Formazione</a:t>
            </a:r>
            <a:r>
              <a:rPr lang="de-DE" sz="2000" dirty="0">
                <a:solidFill>
                  <a:srgbClr val="BF5A08"/>
                </a:solidFill>
              </a:rPr>
              <a:t> professionale duale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10631918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1.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Sviluppo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Sistema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duale di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istruzione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professionale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Attuazione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della    </a:t>
            </a:r>
            <a:b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de-DE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formazione</a:t>
            </a:r>
            <a:endParaRPr lang="de-DE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7939" y="679702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3"/>
            <a:ext cx="2786443" cy="1206845"/>
            <a:chOff x="8822407" y="2847150"/>
            <a:chExt cx="2786443" cy="1206845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Sviluppo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degli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standard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F70524D-A468-629C-2ED1-CFC4C07FC155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689251" y="2717943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689251" y="3004750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Verifica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e    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</a:t>
              </a:r>
              <a:r>
                <a:rPr lang="de-DE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certificazione</a:t>
              </a:r>
              <a:endPara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691282" y="2717943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Orientamenti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apprendimento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Supportare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cooperazione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l’uniformità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territorio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nazionale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Contenuto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Il </a:t>
            </a:r>
            <a:r>
              <a:rPr lang="de-DE" sz="2000" b="1" dirty="0" err="1"/>
              <a:t>motore</a:t>
            </a:r>
            <a:r>
              <a:rPr lang="de-DE" sz="2000" b="1" dirty="0"/>
              <a:t> della </a:t>
            </a:r>
            <a:r>
              <a:rPr lang="de-DE" sz="2000" b="1" dirty="0" err="1"/>
              <a:t>formazione</a:t>
            </a:r>
            <a:r>
              <a:rPr lang="de-DE" sz="2000" b="1" dirty="0"/>
              <a:t> professionale duale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e-DE" sz="2000" dirty="0" err="1"/>
              <a:t>Istruzione</a:t>
            </a:r>
            <a:r>
              <a:rPr lang="de-DE" sz="2000" dirty="0"/>
              <a:t> e </a:t>
            </a:r>
            <a:r>
              <a:rPr lang="de-DE" sz="2000" dirty="0" err="1"/>
              <a:t>formazione</a:t>
            </a:r>
            <a:r>
              <a:rPr lang="de-DE" sz="2000" dirty="0"/>
              <a:t> professionale (VET): </a:t>
            </a: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e i </a:t>
            </a:r>
            <a:r>
              <a:rPr lang="de-DE" sz="2000" dirty="0" err="1"/>
              <a:t>loro</a:t>
            </a:r>
            <a:r>
              <a:rPr lang="de-DE" sz="2000" dirty="0"/>
              <a:t> </a:t>
            </a:r>
            <a:r>
              <a:rPr lang="de-DE" sz="2000" dirty="0" err="1"/>
              <a:t>interessi</a:t>
            </a:r>
            <a:endParaRPr lang="de-DE" sz="2000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Società</a:t>
            </a:r>
            <a:r>
              <a:rPr lang="de-DE" dirty="0"/>
              <a:t> e </a:t>
            </a:r>
            <a:r>
              <a:rPr lang="de-DE" dirty="0" err="1"/>
              <a:t>Stato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Gli</a:t>
            </a:r>
            <a:r>
              <a:rPr lang="de-DE" sz="2000" dirty="0"/>
              <a:t> </a:t>
            </a:r>
            <a:r>
              <a:rPr lang="de-DE" sz="2000" dirty="0" err="1"/>
              <a:t>attori</a:t>
            </a:r>
            <a:r>
              <a:rPr lang="de-DE" sz="2000" dirty="0"/>
              <a:t> </a:t>
            </a:r>
            <a:r>
              <a:rPr lang="de-DE" sz="2000" dirty="0" err="1"/>
              <a:t>definiscono</a:t>
            </a:r>
            <a:r>
              <a:rPr lang="de-DE" sz="2000" dirty="0"/>
              <a:t> </a:t>
            </a:r>
            <a:r>
              <a:rPr lang="de-DE" sz="2000" dirty="0" err="1"/>
              <a:t>insieme</a:t>
            </a:r>
            <a:r>
              <a:rPr lang="de-DE" sz="2000" dirty="0"/>
              <a:t> la </a:t>
            </a:r>
            <a:r>
              <a:rPr lang="de-DE" sz="2000" dirty="0" err="1"/>
              <a:t>Formazione</a:t>
            </a:r>
            <a:r>
              <a:rPr lang="de-DE" sz="2000" dirty="0"/>
              <a:t> professionale duale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  <a:p>
            <a:pPr marL="800100" lvl="1" indent="-342900">
              <a:buFont typeface="+mj-lt"/>
              <a:buAutoNum type="alphaLcPeriod"/>
            </a:pPr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  <a:p>
            <a:pPr>
              <a:buFont typeface="+mj-lt"/>
              <a:buAutoNum type="arabicPeriod"/>
            </a:pPr>
            <a:r>
              <a:rPr lang="de-DE" sz="2000" dirty="0" err="1"/>
              <a:t>Sintesi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44201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732391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</a:t>
            </a:r>
            <a:br>
              <a:rPr lang="de-DE" sz="1800" b="1" dirty="0"/>
            </a:b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6999" y="1308533"/>
            <a:ext cx="2750639" cy="281108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33802" y="1827810"/>
            <a:ext cx="21088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imprenditoriali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r>
              <a:rPr lang="de-DE" sz="1600" b="1" dirty="0">
                <a:solidFill>
                  <a:srgbClr val="BF5A08"/>
                </a:solidFill>
              </a:rPr>
              <a:t> a </a:t>
            </a:r>
            <a:r>
              <a:rPr lang="de-DE" sz="1600" b="1" dirty="0" err="1">
                <a:solidFill>
                  <a:srgbClr val="BF5A08"/>
                </a:solidFill>
              </a:rPr>
              <a:t>livello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nazionale</a:t>
            </a:r>
            <a:endParaRPr lang="de-DE" sz="1600" b="1" dirty="0">
              <a:solidFill>
                <a:srgbClr val="BF5A08"/>
              </a:solidFill>
            </a:endParaRPr>
          </a:p>
          <a:p>
            <a:pPr algn="ctr"/>
            <a:r>
              <a:rPr lang="de-DE" sz="1600" b="1" dirty="0">
                <a:solidFill>
                  <a:srgbClr val="BF5A08"/>
                </a:solidFill>
              </a:rPr>
              <a:t>(</a:t>
            </a:r>
            <a:r>
              <a:rPr lang="de-DE" sz="1600" b="1" dirty="0" err="1">
                <a:solidFill>
                  <a:srgbClr val="BF5A08"/>
                </a:solidFill>
              </a:rPr>
              <a:t>Comitato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generale</a:t>
            </a:r>
            <a:r>
              <a:rPr lang="de-DE" sz="1600" b="1" dirty="0">
                <a:solidFill>
                  <a:srgbClr val="BF5A08"/>
                </a:solidFill>
              </a:rPr>
              <a:t>)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cornice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42680" y="4032351"/>
            <a:ext cx="23385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vogliono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condizioni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633361" y="4351939"/>
            <a:ext cx="3118640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92 Berufsbildungsgesetz</a:t>
            </a: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38 Handwerksordnung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724977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del BIBB</a:t>
            </a: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C01A2AE-B3BE-BC2D-E351-DA959F36A638}"/>
              </a:ext>
            </a:extLst>
          </p:cNvPr>
          <p:cNvSpPr/>
          <p:nvPr/>
        </p:nvSpPr>
        <p:spPr>
          <a:xfrm>
            <a:off x="5671941" y="2780030"/>
            <a:ext cx="654" cy="467"/>
          </a:xfrm>
          <a:custGeom>
            <a:avLst/>
            <a:gdLst>
              <a:gd name="connsiteX0" fmla="*/ -291 w 654"/>
              <a:gd name="connsiteY0" fmla="*/ 125 h 467"/>
              <a:gd name="connsiteX1" fmla="*/ -291 w 654"/>
              <a:gd name="connsiteY1" fmla="*/ 125 h 467"/>
              <a:gd name="connsiteX2" fmla="*/ -946 w 654"/>
              <a:gd name="connsiteY2" fmla="*/ -342 h 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" h="467">
                <a:moveTo>
                  <a:pt x="-291" y="125"/>
                </a:moveTo>
                <a:lnTo>
                  <a:pt x="-291" y="12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B7BE1469-805E-A185-1AD7-9FB0256142EA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0DDEF602-62BB-DA03-BBFB-33D1E8F9EB8B}"/>
              </a:ext>
            </a:extLst>
          </p:cNvPr>
          <p:cNvSpPr/>
          <p:nvPr/>
        </p:nvSpPr>
        <p:spPr>
          <a:xfrm>
            <a:off x="5161676" y="1170795"/>
            <a:ext cx="2027231" cy="2032063"/>
          </a:xfrm>
          <a:custGeom>
            <a:avLst/>
            <a:gdLst>
              <a:gd name="connsiteX0" fmla="*/ 1775655 w 2027231"/>
              <a:gd name="connsiteY0" fmla="*/ 1105201 h 2032063"/>
              <a:gd name="connsiteX1" fmla="*/ 1856332 w 2027231"/>
              <a:gd name="connsiteY1" fmla="*/ 856066 h 2032063"/>
              <a:gd name="connsiteX2" fmla="*/ 1937475 w 2027231"/>
              <a:gd name="connsiteY2" fmla="*/ 502696 h 2032063"/>
              <a:gd name="connsiteX3" fmla="*/ 1606262 w 2027231"/>
              <a:gd name="connsiteY3" fmla="*/ 530741 h 2032063"/>
              <a:gd name="connsiteX4" fmla="*/ 1503429 w 2027231"/>
              <a:gd name="connsiteY4" fmla="*/ 422393 h 2032063"/>
              <a:gd name="connsiteX5" fmla="*/ 1482208 w 2027231"/>
              <a:gd name="connsiteY5" fmla="*/ 409212 h 2032063"/>
              <a:gd name="connsiteX6" fmla="*/ 1500905 w 2027231"/>
              <a:gd name="connsiteY6" fmla="*/ 89029 h 2032063"/>
              <a:gd name="connsiteX7" fmla="*/ 1287294 w 2027231"/>
              <a:gd name="connsiteY7" fmla="*/ -342 h 2032063"/>
              <a:gd name="connsiteX8" fmla="*/ 1090978 w 2027231"/>
              <a:gd name="connsiteY8" fmla="*/ 248326 h 2032063"/>
              <a:gd name="connsiteX9" fmla="*/ 942150 w 2027231"/>
              <a:gd name="connsiteY9" fmla="*/ 242623 h 2032063"/>
              <a:gd name="connsiteX10" fmla="*/ 915976 w 2027231"/>
              <a:gd name="connsiteY10" fmla="*/ 248980 h 2032063"/>
              <a:gd name="connsiteX11" fmla="*/ 737888 w 2027231"/>
              <a:gd name="connsiteY11" fmla="*/ 16578 h 2032063"/>
              <a:gd name="connsiteX12" fmla="*/ 485481 w 2027231"/>
              <a:gd name="connsiteY12" fmla="*/ 96040 h 2032063"/>
              <a:gd name="connsiteX13" fmla="*/ 524371 w 2027231"/>
              <a:gd name="connsiteY13" fmla="*/ 415008 h 2032063"/>
              <a:gd name="connsiteX14" fmla="*/ 402841 w 2027231"/>
              <a:gd name="connsiteY14" fmla="*/ 537939 h 2032063"/>
              <a:gd name="connsiteX15" fmla="*/ 84995 w 2027231"/>
              <a:gd name="connsiteY15" fmla="*/ 499237 h 2032063"/>
              <a:gd name="connsiteX16" fmla="*/ 241020 w 2027231"/>
              <a:gd name="connsiteY16" fmla="*/ 933658 h 2032063"/>
              <a:gd name="connsiteX17" fmla="*/ 242048 w 2027231"/>
              <a:gd name="connsiteY17" fmla="*/ 1108192 h 2032063"/>
              <a:gd name="connsiteX18" fmla="*/ 75085 w 2027231"/>
              <a:gd name="connsiteY18" fmla="*/ 1528310 h 2032063"/>
              <a:gd name="connsiteX19" fmla="*/ 405365 w 2027231"/>
              <a:gd name="connsiteY19" fmla="*/ 1499797 h 2032063"/>
              <a:gd name="connsiteX20" fmla="*/ 510348 w 2027231"/>
              <a:gd name="connsiteY20" fmla="*/ 1608706 h 2032063"/>
              <a:gd name="connsiteX21" fmla="*/ 531849 w 2027231"/>
              <a:gd name="connsiteY21" fmla="*/ 1621887 h 2032063"/>
              <a:gd name="connsiteX22" fmla="*/ 503804 w 2027231"/>
              <a:gd name="connsiteY22" fmla="*/ 1950017 h 2032063"/>
              <a:gd name="connsiteX23" fmla="*/ 924482 w 2027231"/>
              <a:gd name="connsiteY23" fmla="*/ 1781745 h 2032063"/>
              <a:gd name="connsiteX24" fmla="*/ 1102102 w 2027231"/>
              <a:gd name="connsiteY24" fmla="*/ 1780717 h 2032063"/>
              <a:gd name="connsiteX25" fmla="*/ 1298418 w 2027231"/>
              <a:gd name="connsiteY25" fmla="*/ 2031722 h 2032063"/>
              <a:gd name="connsiteX26" fmla="*/ 1493613 w 2027231"/>
              <a:gd name="connsiteY26" fmla="*/ 1616933 h 2032063"/>
              <a:gd name="connsiteX27" fmla="*/ 1617106 w 2027231"/>
              <a:gd name="connsiteY27" fmla="*/ 1492412 h 2032063"/>
              <a:gd name="connsiteX28" fmla="*/ 1932801 w 2027231"/>
              <a:gd name="connsiteY28" fmla="*/ 1531208 h 2032063"/>
              <a:gd name="connsiteX29" fmla="*/ 2026285 w 2027231"/>
              <a:gd name="connsiteY29" fmla="*/ 1293945 h 2032063"/>
              <a:gd name="connsiteX30" fmla="*/ 1775655 w 2027231"/>
              <a:gd name="connsiteY30" fmla="*/ 1105201 h 2032063"/>
              <a:gd name="connsiteX31" fmla="*/ 1931679 w 2027231"/>
              <a:gd name="connsiteY31" fmla="*/ 1503256 h 2032063"/>
              <a:gd name="connsiteX32" fmla="*/ 1603084 w 2027231"/>
              <a:gd name="connsiteY32" fmla="*/ 1477642 h 2032063"/>
              <a:gd name="connsiteX33" fmla="*/ 1466690 w 2027231"/>
              <a:gd name="connsiteY33" fmla="*/ 1609267 h 2032063"/>
              <a:gd name="connsiteX34" fmla="*/ 1504083 w 2027231"/>
              <a:gd name="connsiteY34" fmla="*/ 1927861 h 2032063"/>
              <a:gd name="connsiteX35" fmla="*/ 1314872 w 2027231"/>
              <a:gd name="connsiteY35" fmla="*/ 2008631 h 2032063"/>
              <a:gd name="connsiteX36" fmla="*/ 1122575 w 2027231"/>
              <a:gd name="connsiteY36" fmla="*/ 1762301 h 2032063"/>
              <a:gd name="connsiteX37" fmla="*/ 976926 w 2027231"/>
              <a:gd name="connsiteY37" fmla="*/ 1762301 h 2032063"/>
              <a:gd name="connsiteX38" fmla="*/ 721435 w 2027231"/>
              <a:gd name="connsiteY38" fmla="*/ 1999750 h 2032063"/>
              <a:gd name="connsiteX39" fmla="*/ 710964 w 2027231"/>
              <a:gd name="connsiteY39" fmla="*/ 2005266 h 2032063"/>
              <a:gd name="connsiteX40" fmla="*/ 520631 w 2027231"/>
              <a:gd name="connsiteY40" fmla="*/ 1919821 h 2032063"/>
              <a:gd name="connsiteX41" fmla="*/ 551854 w 2027231"/>
              <a:gd name="connsiteY41" fmla="*/ 1620672 h 2032063"/>
              <a:gd name="connsiteX42" fmla="*/ 466223 w 2027231"/>
              <a:gd name="connsiteY42" fmla="*/ 1539154 h 2032063"/>
              <a:gd name="connsiteX43" fmla="*/ 377881 w 2027231"/>
              <a:gd name="connsiteY43" fmla="*/ 1481568 h 2032063"/>
              <a:gd name="connsiteX44" fmla="*/ 93596 w 2027231"/>
              <a:gd name="connsiteY44" fmla="*/ 1510828 h 2032063"/>
              <a:gd name="connsiteX45" fmla="*/ 13293 w 2027231"/>
              <a:gd name="connsiteY45" fmla="*/ 1322084 h 2032063"/>
              <a:gd name="connsiteX46" fmla="*/ 260091 w 2027231"/>
              <a:gd name="connsiteY46" fmla="*/ 1129694 h 2032063"/>
              <a:gd name="connsiteX47" fmla="*/ 263176 w 2027231"/>
              <a:gd name="connsiteY47" fmla="*/ 947587 h 2032063"/>
              <a:gd name="connsiteX48" fmla="*/ 13012 w 2027231"/>
              <a:gd name="connsiteY48" fmla="*/ 721635 h 2032063"/>
              <a:gd name="connsiteX49" fmla="*/ 17499 w 2027231"/>
              <a:gd name="connsiteY49" fmla="*/ 709950 h 2032063"/>
              <a:gd name="connsiteX50" fmla="*/ 98456 w 2027231"/>
              <a:gd name="connsiteY50" fmla="*/ 519710 h 2032063"/>
              <a:gd name="connsiteX51" fmla="*/ 349835 w 2027231"/>
              <a:gd name="connsiteY51" fmla="*/ 553458 h 2032063"/>
              <a:gd name="connsiteX52" fmla="*/ 476693 w 2027231"/>
              <a:gd name="connsiteY52" fmla="*/ 490636 h 2032063"/>
              <a:gd name="connsiteX53" fmla="*/ 551481 w 2027231"/>
              <a:gd name="connsiteY53" fmla="*/ 405285 h 2032063"/>
              <a:gd name="connsiteX54" fmla="*/ 503710 w 2027231"/>
              <a:gd name="connsiteY54" fmla="*/ 110810 h 2032063"/>
              <a:gd name="connsiteX55" fmla="*/ 705075 w 2027231"/>
              <a:gd name="connsiteY55" fmla="*/ 27329 h 2032063"/>
              <a:gd name="connsiteX56" fmla="*/ 894567 w 2027231"/>
              <a:gd name="connsiteY56" fmla="*/ 267022 h 2032063"/>
              <a:gd name="connsiteX57" fmla="*/ 1047227 w 2027231"/>
              <a:gd name="connsiteY57" fmla="*/ 270014 h 2032063"/>
              <a:gd name="connsiteX58" fmla="*/ 1303935 w 2027231"/>
              <a:gd name="connsiteY58" fmla="*/ 27984 h 2032063"/>
              <a:gd name="connsiteX59" fmla="*/ 1491650 w 2027231"/>
              <a:gd name="connsiteY59" fmla="*/ 105669 h 2032063"/>
              <a:gd name="connsiteX60" fmla="*/ 1483424 w 2027231"/>
              <a:gd name="connsiteY60" fmla="*/ 442212 h 2032063"/>
              <a:gd name="connsiteX61" fmla="*/ 1617386 w 2027231"/>
              <a:gd name="connsiteY61" fmla="*/ 557851 h 2032063"/>
              <a:gd name="connsiteX62" fmla="*/ 1911301 w 2027231"/>
              <a:gd name="connsiteY62" fmla="*/ 510081 h 2032063"/>
              <a:gd name="connsiteX63" fmla="*/ 1995436 w 2027231"/>
              <a:gd name="connsiteY63" fmla="*/ 710137 h 2032063"/>
              <a:gd name="connsiteX64" fmla="*/ 1996932 w 2027231"/>
              <a:gd name="connsiteY64" fmla="*/ 712007 h 2032063"/>
              <a:gd name="connsiteX65" fmla="*/ 1748638 w 2027231"/>
              <a:gd name="connsiteY65" fmla="*/ 906547 h 2032063"/>
              <a:gd name="connsiteX66" fmla="*/ 1754247 w 2027231"/>
              <a:gd name="connsiteY66" fmla="*/ 1107631 h 2032063"/>
              <a:gd name="connsiteX67" fmla="*/ 1755275 w 2027231"/>
              <a:gd name="connsiteY67" fmla="*/ 1120439 h 2032063"/>
              <a:gd name="connsiteX68" fmla="*/ 1931679 w 2027231"/>
              <a:gd name="connsiteY68" fmla="*/ 1503256 h 203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2027231" h="2032063">
                <a:moveTo>
                  <a:pt x="1775655" y="1105201"/>
                </a:moveTo>
                <a:cubicBezTo>
                  <a:pt x="1792669" y="1007323"/>
                  <a:pt x="1738261" y="899068"/>
                  <a:pt x="1856332" y="856066"/>
                </a:cubicBezTo>
                <a:cubicBezTo>
                  <a:pt x="2064240" y="714718"/>
                  <a:pt x="2033952" y="720046"/>
                  <a:pt x="1937475" y="502696"/>
                </a:cubicBezTo>
                <a:cubicBezTo>
                  <a:pt x="1839972" y="481381"/>
                  <a:pt x="1712460" y="529339"/>
                  <a:pt x="1606262" y="530741"/>
                </a:cubicBezTo>
                <a:cubicBezTo>
                  <a:pt x="1581956" y="490917"/>
                  <a:pt x="1539514" y="452869"/>
                  <a:pt x="1503429" y="422393"/>
                </a:cubicBezTo>
                <a:cubicBezTo>
                  <a:pt x="1499036" y="418934"/>
                  <a:pt x="1484733" y="407716"/>
                  <a:pt x="1482208" y="409212"/>
                </a:cubicBezTo>
                <a:cubicBezTo>
                  <a:pt x="1492585" y="237762"/>
                  <a:pt x="1521379" y="98844"/>
                  <a:pt x="1500905" y="89029"/>
                </a:cubicBezTo>
                <a:cubicBezTo>
                  <a:pt x="1460146" y="70332"/>
                  <a:pt x="1413404" y="26768"/>
                  <a:pt x="1287294" y="-342"/>
                </a:cubicBezTo>
                <a:cubicBezTo>
                  <a:pt x="1221855" y="82111"/>
                  <a:pt x="1156416" y="166434"/>
                  <a:pt x="1090978" y="248326"/>
                </a:cubicBezTo>
                <a:cubicBezTo>
                  <a:pt x="1041992" y="238201"/>
                  <a:pt x="991697" y="236276"/>
                  <a:pt x="942150" y="242623"/>
                </a:cubicBezTo>
                <a:cubicBezTo>
                  <a:pt x="946544" y="241782"/>
                  <a:pt x="912983" y="247671"/>
                  <a:pt x="915976" y="248980"/>
                </a:cubicBezTo>
                <a:cubicBezTo>
                  <a:pt x="815760" y="138295"/>
                  <a:pt x="780797" y="46120"/>
                  <a:pt x="737888" y="16578"/>
                </a:cubicBezTo>
                <a:cubicBezTo>
                  <a:pt x="694979" y="-12963"/>
                  <a:pt x="616359" y="25927"/>
                  <a:pt x="485481" y="96040"/>
                </a:cubicBezTo>
                <a:cubicBezTo>
                  <a:pt x="464167" y="193731"/>
                  <a:pt x="522407" y="308529"/>
                  <a:pt x="524371" y="415008"/>
                </a:cubicBezTo>
                <a:cubicBezTo>
                  <a:pt x="477628" y="439781"/>
                  <a:pt x="430886" y="493254"/>
                  <a:pt x="402841" y="537939"/>
                </a:cubicBezTo>
                <a:cubicBezTo>
                  <a:pt x="297391" y="525693"/>
                  <a:pt x="190912" y="511764"/>
                  <a:pt x="84995" y="499237"/>
                </a:cubicBezTo>
                <a:cubicBezTo>
                  <a:pt x="-94401" y="790159"/>
                  <a:pt x="31055" y="749307"/>
                  <a:pt x="241020" y="933658"/>
                </a:cubicBezTo>
                <a:cubicBezTo>
                  <a:pt x="224754" y="984419"/>
                  <a:pt x="229241" y="1056589"/>
                  <a:pt x="242048" y="1108192"/>
                </a:cubicBezTo>
                <a:cubicBezTo>
                  <a:pt x="38346" y="1290860"/>
                  <a:pt x="-81968" y="1236827"/>
                  <a:pt x="75085" y="1528310"/>
                </a:cubicBezTo>
                <a:cubicBezTo>
                  <a:pt x="172216" y="1549624"/>
                  <a:pt x="299447" y="1501667"/>
                  <a:pt x="405365" y="1499797"/>
                </a:cubicBezTo>
                <a:cubicBezTo>
                  <a:pt x="430419" y="1539809"/>
                  <a:pt x="473234" y="1578137"/>
                  <a:pt x="510348" y="1608706"/>
                </a:cubicBezTo>
                <a:cubicBezTo>
                  <a:pt x="514929" y="1612352"/>
                  <a:pt x="529699" y="1623570"/>
                  <a:pt x="531849" y="1621887"/>
                </a:cubicBezTo>
                <a:cubicBezTo>
                  <a:pt x="529418" y="1727150"/>
                  <a:pt x="482209" y="1853635"/>
                  <a:pt x="503804" y="1950017"/>
                </a:cubicBezTo>
                <a:cubicBezTo>
                  <a:pt x="795287" y="2103891"/>
                  <a:pt x="742281" y="1984606"/>
                  <a:pt x="924482" y="1781745"/>
                </a:cubicBezTo>
                <a:cubicBezTo>
                  <a:pt x="976460" y="1798292"/>
                  <a:pt x="1049844" y="1793244"/>
                  <a:pt x="1102102" y="1780717"/>
                </a:cubicBezTo>
                <a:cubicBezTo>
                  <a:pt x="1167541" y="1863638"/>
                  <a:pt x="1232979" y="1948428"/>
                  <a:pt x="1298418" y="2031722"/>
                </a:cubicBezTo>
                <a:cubicBezTo>
                  <a:pt x="1632811" y="1951887"/>
                  <a:pt x="1510441" y="1897385"/>
                  <a:pt x="1493613" y="1616933"/>
                </a:cubicBezTo>
                <a:cubicBezTo>
                  <a:pt x="1541104" y="1591786"/>
                  <a:pt x="1588687" y="1537752"/>
                  <a:pt x="1617106" y="1492412"/>
                </a:cubicBezTo>
                <a:cubicBezTo>
                  <a:pt x="1721808" y="1504752"/>
                  <a:pt x="1827632" y="1518681"/>
                  <a:pt x="1932801" y="1531208"/>
                </a:cubicBezTo>
                <a:cubicBezTo>
                  <a:pt x="1972159" y="1471098"/>
                  <a:pt x="2024510" y="1363778"/>
                  <a:pt x="2026285" y="1293945"/>
                </a:cubicBezTo>
                <a:cubicBezTo>
                  <a:pt x="1995343" y="1281792"/>
                  <a:pt x="1835766" y="1131189"/>
                  <a:pt x="1775655" y="1105201"/>
                </a:cubicBezTo>
                <a:close/>
                <a:moveTo>
                  <a:pt x="1931679" y="1503256"/>
                </a:moveTo>
                <a:cubicBezTo>
                  <a:pt x="1831465" y="1508211"/>
                  <a:pt x="1703018" y="1442959"/>
                  <a:pt x="1603084" y="1477642"/>
                </a:cubicBezTo>
                <a:cubicBezTo>
                  <a:pt x="1572608" y="1488205"/>
                  <a:pt x="1475197" y="1576080"/>
                  <a:pt x="1466690" y="1609267"/>
                </a:cubicBezTo>
                <a:cubicBezTo>
                  <a:pt x="1444347" y="1696955"/>
                  <a:pt x="1506047" y="1833068"/>
                  <a:pt x="1504083" y="1927861"/>
                </a:cubicBezTo>
                <a:cubicBezTo>
                  <a:pt x="1478189" y="1930198"/>
                  <a:pt x="1322164" y="1995263"/>
                  <a:pt x="1314872" y="2008631"/>
                </a:cubicBezTo>
                <a:cubicBezTo>
                  <a:pt x="1256071" y="1924495"/>
                  <a:pt x="1183994" y="1845221"/>
                  <a:pt x="1122575" y="1762301"/>
                </a:cubicBezTo>
                <a:cubicBezTo>
                  <a:pt x="1079292" y="1746502"/>
                  <a:pt x="1023949" y="1771649"/>
                  <a:pt x="976926" y="1762301"/>
                </a:cubicBezTo>
                <a:cubicBezTo>
                  <a:pt x="867457" y="1727525"/>
                  <a:pt x="795100" y="1924122"/>
                  <a:pt x="721435" y="1999750"/>
                </a:cubicBezTo>
                <a:cubicBezTo>
                  <a:pt x="716013" y="2005827"/>
                  <a:pt x="712086" y="2006107"/>
                  <a:pt x="710964" y="2005266"/>
                </a:cubicBezTo>
                <a:cubicBezTo>
                  <a:pt x="665905" y="1991243"/>
                  <a:pt x="521285" y="1944221"/>
                  <a:pt x="520631" y="1919821"/>
                </a:cubicBezTo>
                <a:cubicBezTo>
                  <a:pt x="517920" y="1822598"/>
                  <a:pt x="547461" y="1696488"/>
                  <a:pt x="551854" y="1620672"/>
                </a:cubicBezTo>
                <a:cubicBezTo>
                  <a:pt x="552977" y="1603097"/>
                  <a:pt x="490249" y="1560936"/>
                  <a:pt x="466223" y="1539154"/>
                </a:cubicBezTo>
                <a:cubicBezTo>
                  <a:pt x="406487" y="1460627"/>
                  <a:pt x="403402" y="1480446"/>
                  <a:pt x="377881" y="1481568"/>
                </a:cubicBezTo>
                <a:cubicBezTo>
                  <a:pt x="303093" y="1484559"/>
                  <a:pt x="204561" y="1504752"/>
                  <a:pt x="93596" y="1510828"/>
                </a:cubicBezTo>
                <a:cubicBezTo>
                  <a:pt x="90511" y="1483344"/>
                  <a:pt x="26474" y="1329563"/>
                  <a:pt x="13293" y="1322084"/>
                </a:cubicBezTo>
                <a:cubicBezTo>
                  <a:pt x="97428" y="1263376"/>
                  <a:pt x="176983" y="1191206"/>
                  <a:pt x="260091" y="1129694"/>
                </a:cubicBezTo>
                <a:cubicBezTo>
                  <a:pt x="275702" y="1087626"/>
                  <a:pt x="245507" y="1034340"/>
                  <a:pt x="263176" y="947587"/>
                </a:cubicBezTo>
                <a:cubicBezTo>
                  <a:pt x="277199" y="899816"/>
                  <a:pt x="88734" y="795488"/>
                  <a:pt x="13012" y="721635"/>
                </a:cubicBezTo>
                <a:cubicBezTo>
                  <a:pt x="13480" y="720701"/>
                  <a:pt x="16658" y="710978"/>
                  <a:pt x="17499" y="709950"/>
                </a:cubicBezTo>
                <a:cubicBezTo>
                  <a:pt x="31522" y="664236"/>
                  <a:pt x="74712" y="514849"/>
                  <a:pt x="98456" y="519710"/>
                </a:cubicBezTo>
                <a:cubicBezTo>
                  <a:pt x="157071" y="531582"/>
                  <a:pt x="261306" y="544203"/>
                  <a:pt x="349835" y="553458"/>
                </a:cubicBezTo>
                <a:cubicBezTo>
                  <a:pt x="435934" y="562806"/>
                  <a:pt x="440515" y="538874"/>
                  <a:pt x="476693" y="490636"/>
                </a:cubicBezTo>
                <a:cubicBezTo>
                  <a:pt x="498008" y="462591"/>
                  <a:pt x="552883" y="443053"/>
                  <a:pt x="551481" y="405285"/>
                </a:cubicBezTo>
                <a:cubicBezTo>
                  <a:pt x="532129" y="326852"/>
                  <a:pt x="497073" y="151382"/>
                  <a:pt x="503710" y="110810"/>
                </a:cubicBezTo>
                <a:cubicBezTo>
                  <a:pt x="505580" y="99592"/>
                  <a:pt x="638795" y="55655"/>
                  <a:pt x="705075" y="27329"/>
                </a:cubicBezTo>
                <a:cubicBezTo>
                  <a:pt x="716667" y="14989"/>
                  <a:pt x="832213" y="185691"/>
                  <a:pt x="894567" y="267022"/>
                </a:cubicBezTo>
                <a:cubicBezTo>
                  <a:pt x="939066" y="285719"/>
                  <a:pt x="997400" y="259544"/>
                  <a:pt x="1047227" y="270014"/>
                </a:cubicBezTo>
                <a:cubicBezTo>
                  <a:pt x="1145012" y="302079"/>
                  <a:pt x="1287388" y="19009"/>
                  <a:pt x="1303935" y="27984"/>
                </a:cubicBezTo>
                <a:cubicBezTo>
                  <a:pt x="1344787" y="49952"/>
                  <a:pt x="1492212" y="102771"/>
                  <a:pt x="1491650" y="105669"/>
                </a:cubicBezTo>
                <a:cubicBezTo>
                  <a:pt x="1475478" y="201396"/>
                  <a:pt x="1414245" y="378269"/>
                  <a:pt x="1483424" y="442212"/>
                </a:cubicBezTo>
                <a:cubicBezTo>
                  <a:pt x="1533812" y="469789"/>
                  <a:pt x="1560922" y="550466"/>
                  <a:pt x="1617386" y="557851"/>
                </a:cubicBezTo>
                <a:cubicBezTo>
                  <a:pt x="1695632" y="538594"/>
                  <a:pt x="1891388" y="545885"/>
                  <a:pt x="1911301" y="510081"/>
                </a:cubicBezTo>
                <a:cubicBezTo>
                  <a:pt x="1940093" y="576174"/>
                  <a:pt x="1965708" y="644605"/>
                  <a:pt x="1995436" y="710137"/>
                </a:cubicBezTo>
                <a:lnTo>
                  <a:pt x="1996932" y="712007"/>
                </a:lnTo>
                <a:cubicBezTo>
                  <a:pt x="1914198" y="775669"/>
                  <a:pt x="1829408" y="840828"/>
                  <a:pt x="1748638" y="906547"/>
                </a:cubicBezTo>
                <a:cubicBezTo>
                  <a:pt x="1752658" y="921224"/>
                  <a:pt x="1743964" y="1060703"/>
                  <a:pt x="1754247" y="1107631"/>
                </a:cubicBezTo>
                <a:cubicBezTo>
                  <a:pt x="1753687" y="1111922"/>
                  <a:pt x="1753967" y="1116297"/>
                  <a:pt x="1755275" y="1120439"/>
                </a:cubicBezTo>
                <a:cubicBezTo>
                  <a:pt x="2001793" y="1312268"/>
                  <a:pt x="2022360" y="1262535"/>
                  <a:pt x="1931679" y="1503256"/>
                </a:cubicBez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D1D48331-5586-5316-2D1E-3A315C2D2037}"/>
              </a:ext>
            </a:extLst>
          </p:cNvPr>
          <p:cNvSpPr/>
          <p:nvPr/>
        </p:nvSpPr>
        <p:spPr>
          <a:xfrm>
            <a:off x="-3680394" y="-2027015"/>
            <a:ext cx="9348" cy="9348"/>
          </a:xfrm>
          <a:custGeom>
            <a:avLst/>
            <a:gdLst/>
            <a:ahLst/>
            <a:cxnLst/>
            <a:rect l="l" t="t" r="r" b="b"/>
            <a:pathLst>
              <a:path w="9348" h="9348"/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DC58EE63-28C7-8197-23AD-4352185DB449}"/>
              </a:ext>
            </a:extLst>
          </p:cNvPr>
          <p:cNvSpPr/>
          <p:nvPr/>
        </p:nvSpPr>
        <p:spPr>
          <a:xfrm>
            <a:off x="6665210" y="1593530"/>
            <a:ext cx="653" cy="560"/>
          </a:xfrm>
          <a:custGeom>
            <a:avLst/>
            <a:gdLst>
              <a:gd name="connsiteX0" fmla="*/ -946 w 653"/>
              <a:gd name="connsiteY0" fmla="*/ -342 h 560"/>
              <a:gd name="connsiteX1" fmla="*/ -946 w 653"/>
              <a:gd name="connsiteY1" fmla="*/ -342 h 560"/>
              <a:gd name="connsiteX2" fmla="*/ -292 w 653"/>
              <a:gd name="connsiteY2" fmla="*/ 219 h 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" h="560">
                <a:moveTo>
                  <a:pt x="-946" y="-342"/>
                </a:moveTo>
                <a:lnTo>
                  <a:pt x="-946" y="-342"/>
                </a:lnTo>
                <a:lnTo>
                  <a:pt x="-292" y="219"/>
                </a:lnTo>
                <a:close/>
              </a:path>
            </a:pathLst>
          </a:custGeom>
          <a:solidFill>
            <a:srgbClr val="BF5A08"/>
          </a:solidFill>
          <a:ln w="9306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ctr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consenso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Riunioni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periodiche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91" y="4867509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Länder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(cd. “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quattro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banchi</a:t>
            </a:r>
            <a:r>
              <a:rPr lang="it-IT" dirty="0"/>
              <a:t>”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endParaRPr lang="de-DE" dirty="0"/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6" y="4434048"/>
            <a:ext cx="20896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Membri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supplenti</a:t>
            </a:r>
            <a:endParaRPr lang="de-DE" dirty="0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Consiglia il Governo federale in materia di istruzione e formazione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Emana raccomandazioni di carattere pratico (es. per un’attuazione 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omogenea della Legge sull’istruzione e formazione professionale)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Prende posizione su interventi normativi dello Stato federale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regolamenti della formazione)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pareri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politica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riguardano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BIBB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bilancio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ricerca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del </a:t>
            </a:r>
            <a:r>
              <a:rPr lang="de-DE" dirty="0" err="1"/>
              <a:t>Sistema</a:t>
            </a:r>
            <a:r>
              <a:rPr lang="de-DE" dirty="0"/>
              <a:t> duale di </a:t>
            </a:r>
            <a:r>
              <a:rPr lang="de-DE" dirty="0" err="1"/>
              <a:t>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Esprime le </a:t>
            </a:r>
            <a:r>
              <a:rPr lang="it-IT" sz="2200" dirty="0">
                <a:solidFill>
                  <a:srgbClr val="BF5A08"/>
                </a:solidFill>
              </a:rPr>
              <a:t>posizioni concertate degli attori VET</a:t>
            </a:r>
          </a:p>
          <a:p>
            <a:r>
              <a:rPr lang="it-IT" sz="2200" dirty="0">
                <a:solidFill>
                  <a:srgbClr val="BF5A08"/>
                </a:solidFill>
              </a:rPr>
              <a:t>Meccanismo di coordinamento</a:t>
            </a:r>
            <a:r>
              <a:rPr lang="it-IT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centrale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 e formazione professionale duale a livello federale </a:t>
            </a:r>
            <a:r>
              <a:rPr lang="it-IT" sz="2200" dirty="0">
                <a:solidFill>
                  <a:srgbClr val="BF5A08"/>
                </a:solidFill>
              </a:rPr>
              <a:t>(“Parlamento della VET”) </a:t>
            </a:r>
          </a:p>
          <a:p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Forum di gestione </a:t>
            </a:r>
            <a:r>
              <a:rPr lang="de-DE" sz="2200" dirty="0" err="1">
                <a:solidFill>
                  <a:srgbClr val="BF5A08"/>
                </a:solidFill>
              </a:rPr>
              <a:t>congiunta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generale</a:t>
            </a:r>
            <a:r>
              <a:rPr lang="de-DE" b="1" dirty="0">
                <a:solidFill>
                  <a:srgbClr val="BF5A08"/>
                </a:solidFill>
              </a:rPr>
              <a:t> </a:t>
            </a:r>
          </a:p>
          <a:p>
            <a:pPr algn="ctr"/>
            <a:r>
              <a:rPr lang="de-DE" b="1" dirty="0">
                <a:solidFill>
                  <a:srgbClr val="BF5A08"/>
                </a:solidFill>
              </a:rPr>
              <a:t>del BIBB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38842104-B366-1CEF-1861-13FE7F4A6696}"/>
              </a:ext>
            </a:extLst>
          </p:cNvPr>
          <p:cNvSpPr/>
          <p:nvPr/>
        </p:nvSpPr>
        <p:spPr>
          <a:xfrm>
            <a:off x="1158715" y="2743488"/>
            <a:ext cx="640" cy="457"/>
          </a:xfrm>
          <a:custGeom>
            <a:avLst/>
            <a:gdLst>
              <a:gd name="connsiteX0" fmla="*/ -306 w 640"/>
              <a:gd name="connsiteY0" fmla="*/ 115 h 457"/>
              <a:gd name="connsiteX1" fmla="*/ -306 w 640"/>
              <a:gd name="connsiteY1" fmla="*/ 115 h 457"/>
              <a:gd name="connsiteX2" fmla="*/ -946 w 640"/>
              <a:gd name="connsiteY2" fmla="*/ -342 h 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0" h="457">
                <a:moveTo>
                  <a:pt x="-306" y="115"/>
                </a:moveTo>
                <a:lnTo>
                  <a:pt x="-306" y="115"/>
                </a:lnTo>
                <a:lnTo>
                  <a:pt x="-946" y="-342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DCB88917-9FFB-834E-E2CC-66DC305E3BE4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576A829F-788E-FA2F-1EFA-ADFE60987BF3}"/>
              </a:ext>
            </a:extLst>
          </p:cNvPr>
          <p:cNvSpPr/>
          <p:nvPr/>
        </p:nvSpPr>
        <p:spPr>
          <a:xfrm>
            <a:off x="659607" y="1169440"/>
            <a:ext cx="1982904" cy="1987631"/>
          </a:xfrm>
          <a:custGeom>
            <a:avLst/>
            <a:gdLst>
              <a:gd name="connsiteX0" fmla="*/ 1736808 w 1982904"/>
              <a:gd name="connsiteY0" fmla="*/ 1081027 h 1987631"/>
              <a:gd name="connsiteX1" fmla="*/ 1815721 w 1982904"/>
              <a:gd name="connsiteY1" fmla="*/ 837340 h 1987631"/>
              <a:gd name="connsiteX2" fmla="*/ 1895090 w 1982904"/>
              <a:gd name="connsiteY2" fmla="*/ 491697 h 1987631"/>
              <a:gd name="connsiteX3" fmla="*/ 1571119 w 1982904"/>
              <a:gd name="connsiteY3" fmla="*/ 519129 h 1987631"/>
              <a:gd name="connsiteX4" fmla="*/ 1470535 w 1982904"/>
              <a:gd name="connsiteY4" fmla="*/ 413150 h 1987631"/>
              <a:gd name="connsiteX5" fmla="*/ 1449778 w 1982904"/>
              <a:gd name="connsiteY5" fmla="*/ 400257 h 1987631"/>
              <a:gd name="connsiteX6" fmla="*/ 1468066 w 1982904"/>
              <a:gd name="connsiteY6" fmla="*/ 87075 h 1987631"/>
              <a:gd name="connsiteX7" fmla="*/ 1259126 w 1982904"/>
              <a:gd name="connsiteY7" fmla="*/ -342 h 1987631"/>
              <a:gd name="connsiteX8" fmla="*/ 1067102 w 1982904"/>
              <a:gd name="connsiteY8" fmla="*/ 242888 h 1987631"/>
              <a:gd name="connsiteX9" fmla="*/ 921529 w 1982904"/>
              <a:gd name="connsiteY9" fmla="*/ 237310 h 1987631"/>
              <a:gd name="connsiteX10" fmla="*/ 895926 w 1982904"/>
              <a:gd name="connsiteY10" fmla="*/ 243528 h 1987631"/>
              <a:gd name="connsiteX11" fmla="*/ 721733 w 1982904"/>
              <a:gd name="connsiteY11" fmla="*/ 16209 h 1987631"/>
              <a:gd name="connsiteX12" fmla="*/ 474845 w 1982904"/>
              <a:gd name="connsiteY12" fmla="*/ 93933 h 1987631"/>
              <a:gd name="connsiteX13" fmla="*/ 512884 w 1982904"/>
              <a:gd name="connsiteY13" fmla="*/ 405926 h 1987631"/>
              <a:gd name="connsiteX14" fmla="*/ 394012 w 1982904"/>
              <a:gd name="connsiteY14" fmla="*/ 526169 h 1987631"/>
              <a:gd name="connsiteX15" fmla="*/ 83116 w 1982904"/>
              <a:gd name="connsiteY15" fmla="*/ 488313 h 1987631"/>
              <a:gd name="connsiteX16" fmla="*/ 235729 w 1982904"/>
              <a:gd name="connsiteY16" fmla="*/ 913235 h 1987631"/>
              <a:gd name="connsiteX17" fmla="*/ 236735 w 1982904"/>
              <a:gd name="connsiteY17" fmla="*/ 1083953 h 1987631"/>
              <a:gd name="connsiteX18" fmla="*/ 73423 w 1982904"/>
              <a:gd name="connsiteY18" fmla="*/ 1494885 h 1987631"/>
              <a:gd name="connsiteX19" fmla="*/ 396481 w 1982904"/>
              <a:gd name="connsiteY19" fmla="*/ 1466996 h 1987631"/>
              <a:gd name="connsiteX20" fmla="*/ 499168 w 1982904"/>
              <a:gd name="connsiteY20" fmla="*/ 1573523 h 1987631"/>
              <a:gd name="connsiteX21" fmla="*/ 520199 w 1982904"/>
              <a:gd name="connsiteY21" fmla="*/ 1586416 h 1987631"/>
              <a:gd name="connsiteX22" fmla="*/ 492767 w 1982904"/>
              <a:gd name="connsiteY22" fmla="*/ 1907371 h 1987631"/>
              <a:gd name="connsiteX23" fmla="*/ 904247 w 1982904"/>
              <a:gd name="connsiteY23" fmla="*/ 1742779 h 1987631"/>
              <a:gd name="connsiteX24" fmla="*/ 1077983 w 1982904"/>
              <a:gd name="connsiteY24" fmla="*/ 1741773 h 1987631"/>
              <a:gd name="connsiteX25" fmla="*/ 1270007 w 1982904"/>
              <a:gd name="connsiteY25" fmla="*/ 1987289 h 1987631"/>
              <a:gd name="connsiteX26" fmla="*/ 1460933 w 1982904"/>
              <a:gd name="connsiteY26" fmla="*/ 1581570 h 1987631"/>
              <a:gd name="connsiteX27" fmla="*/ 1581726 w 1982904"/>
              <a:gd name="connsiteY27" fmla="*/ 1459772 h 1987631"/>
              <a:gd name="connsiteX28" fmla="*/ 1890518 w 1982904"/>
              <a:gd name="connsiteY28" fmla="*/ 1497719 h 1987631"/>
              <a:gd name="connsiteX29" fmla="*/ 1981958 w 1982904"/>
              <a:gd name="connsiteY29" fmla="*/ 1265645 h 1987631"/>
              <a:gd name="connsiteX30" fmla="*/ 1736808 w 1982904"/>
              <a:gd name="connsiteY30" fmla="*/ 1081027 h 1987631"/>
              <a:gd name="connsiteX31" fmla="*/ 1889421 w 1982904"/>
              <a:gd name="connsiteY31" fmla="*/ 1470379 h 1987631"/>
              <a:gd name="connsiteX32" fmla="*/ 1568010 w 1982904"/>
              <a:gd name="connsiteY32" fmla="*/ 1445324 h 1987631"/>
              <a:gd name="connsiteX33" fmla="*/ 1434599 w 1982904"/>
              <a:gd name="connsiteY33" fmla="*/ 1574072 h 1987631"/>
              <a:gd name="connsiteX34" fmla="*/ 1471175 w 1982904"/>
              <a:gd name="connsiteY34" fmla="*/ 1885699 h 1987631"/>
              <a:gd name="connsiteX35" fmla="*/ 1286100 w 1982904"/>
              <a:gd name="connsiteY35" fmla="*/ 1964703 h 1987631"/>
              <a:gd name="connsiteX36" fmla="*/ 1098009 w 1982904"/>
              <a:gd name="connsiteY36" fmla="*/ 1723759 h 1987631"/>
              <a:gd name="connsiteX37" fmla="*/ 955544 w 1982904"/>
              <a:gd name="connsiteY37" fmla="*/ 1723759 h 1987631"/>
              <a:gd name="connsiteX38" fmla="*/ 705639 w 1982904"/>
              <a:gd name="connsiteY38" fmla="*/ 1956017 h 1987631"/>
              <a:gd name="connsiteX39" fmla="*/ 695398 w 1982904"/>
              <a:gd name="connsiteY39" fmla="*/ 1961412 h 1987631"/>
              <a:gd name="connsiteX40" fmla="*/ 509226 w 1982904"/>
              <a:gd name="connsiteY40" fmla="*/ 1877835 h 1987631"/>
              <a:gd name="connsiteX41" fmla="*/ 539767 w 1982904"/>
              <a:gd name="connsiteY41" fmla="*/ 1585227 h 1987631"/>
              <a:gd name="connsiteX42" fmla="*/ 456008 w 1982904"/>
              <a:gd name="connsiteY42" fmla="*/ 1505492 h 1987631"/>
              <a:gd name="connsiteX43" fmla="*/ 369597 w 1982904"/>
              <a:gd name="connsiteY43" fmla="*/ 1449165 h 1987631"/>
              <a:gd name="connsiteX44" fmla="*/ 91528 w 1982904"/>
              <a:gd name="connsiteY44" fmla="*/ 1477785 h 1987631"/>
              <a:gd name="connsiteX45" fmla="*/ 12981 w 1982904"/>
              <a:gd name="connsiteY45" fmla="*/ 1293168 h 1987631"/>
              <a:gd name="connsiteX46" fmla="*/ 254383 w 1982904"/>
              <a:gd name="connsiteY46" fmla="*/ 1104985 h 1987631"/>
              <a:gd name="connsiteX47" fmla="*/ 257401 w 1982904"/>
              <a:gd name="connsiteY47" fmla="*/ 926859 h 1987631"/>
              <a:gd name="connsiteX48" fmla="*/ 12707 w 1982904"/>
              <a:gd name="connsiteY48" fmla="*/ 705849 h 1987631"/>
              <a:gd name="connsiteX49" fmla="*/ 17096 w 1982904"/>
              <a:gd name="connsiteY49" fmla="*/ 694419 h 1987631"/>
              <a:gd name="connsiteX50" fmla="*/ 96283 w 1982904"/>
              <a:gd name="connsiteY50" fmla="*/ 508339 h 1987631"/>
              <a:gd name="connsiteX51" fmla="*/ 342165 w 1982904"/>
              <a:gd name="connsiteY51" fmla="*/ 541348 h 1987631"/>
              <a:gd name="connsiteX52" fmla="*/ 466249 w 1982904"/>
              <a:gd name="connsiteY52" fmla="*/ 479901 h 1987631"/>
              <a:gd name="connsiteX53" fmla="*/ 539401 w 1982904"/>
              <a:gd name="connsiteY53" fmla="*/ 396416 h 1987631"/>
              <a:gd name="connsiteX54" fmla="*/ 492676 w 1982904"/>
              <a:gd name="connsiteY54" fmla="*/ 108380 h 1987631"/>
              <a:gd name="connsiteX55" fmla="*/ 689637 w 1982904"/>
              <a:gd name="connsiteY55" fmla="*/ 26724 h 1987631"/>
              <a:gd name="connsiteX56" fmla="*/ 874986 w 1982904"/>
              <a:gd name="connsiteY56" fmla="*/ 261176 h 1987631"/>
              <a:gd name="connsiteX57" fmla="*/ 1024307 w 1982904"/>
              <a:gd name="connsiteY57" fmla="*/ 264102 h 1987631"/>
              <a:gd name="connsiteX58" fmla="*/ 1275402 w 1982904"/>
              <a:gd name="connsiteY58" fmla="*/ 27364 h 1987631"/>
              <a:gd name="connsiteX59" fmla="*/ 1459014 w 1982904"/>
              <a:gd name="connsiteY59" fmla="*/ 103351 h 1987631"/>
              <a:gd name="connsiteX60" fmla="*/ 1450967 w 1982904"/>
              <a:gd name="connsiteY60" fmla="*/ 432535 h 1987631"/>
              <a:gd name="connsiteX61" fmla="*/ 1582000 w 1982904"/>
              <a:gd name="connsiteY61" fmla="*/ 545646 h 1987631"/>
              <a:gd name="connsiteX62" fmla="*/ 1869488 w 1982904"/>
              <a:gd name="connsiteY62" fmla="*/ 498920 h 1987631"/>
              <a:gd name="connsiteX63" fmla="*/ 1951784 w 1982904"/>
              <a:gd name="connsiteY63" fmla="*/ 694602 h 1987631"/>
              <a:gd name="connsiteX64" fmla="*/ 1953247 w 1982904"/>
              <a:gd name="connsiteY64" fmla="*/ 696431 h 1987631"/>
              <a:gd name="connsiteX65" fmla="*/ 1710382 w 1982904"/>
              <a:gd name="connsiteY65" fmla="*/ 886717 h 1987631"/>
              <a:gd name="connsiteX66" fmla="*/ 1715868 w 1982904"/>
              <a:gd name="connsiteY66" fmla="*/ 1083405 h 1987631"/>
              <a:gd name="connsiteX67" fmla="*/ 1716874 w 1982904"/>
              <a:gd name="connsiteY67" fmla="*/ 1095932 h 1987631"/>
              <a:gd name="connsiteX68" fmla="*/ 1889421 w 1982904"/>
              <a:gd name="connsiteY68" fmla="*/ 1470379 h 198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982904" h="1987631">
                <a:moveTo>
                  <a:pt x="1736808" y="1081027"/>
                </a:moveTo>
                <a:cubicBezTo>
                  <a:pt x="1753450" y="985289"/>
                  <a:pt x="1700232" y="879402"/>
                  <a:pt x="1815721" y="837340"/>
                </a:cubicBezTo>
                <a:cubicBezTo>
                  <a:pt x="2019084" y="699082"/>
                  <a:pt x="1989457" y="704295"/>
                  <a:pt x="1895090" y="491697"/>
                </a:cubicBezTo>
                <a:cubicBezTo>
                  <a:pt x="1799719" y="470848"/>
                  <a:pt x="1674995" y="517757"/>
                  <a:pt x="1571119" y="519129"/>
                </a:cubicBezTo>
                <a:cubicBezTo>
                  <a:pt x="1547345" y="480175"/>
                  <a:pt x="1505831" y="442959"/>
                  <a:pt x="1470535" y="413150"/>
                </a:cubicBezTo>
                <a:cubicBezTo>
                  <a:pt x="1466238" y="409766"/>
                  <a:pt x="1452247" y="398793"/>
                  <a:pt x="1449778" y="400257"/>
                </a:cubicBezTo>
                <a:cubicBezTo>
                  <a:pt x="1459928" y="232556"/>
                  <a:pt x="1488092" y="96676"/>
                  <a:pt x="1468066" y="87075"/>
                </a:cubicBezTo>
                <a:cubicBezTo>
                  <a:pt x="1428198" y="68787"/>
                  <a:pt x="1382478" y="26175"/>
                  <a:pt x="1259126" y="-342"/>
                </a:cubicBezTo>
                <a:cubicBezTo>
                  <a:pt x="1195118" y="80308"/>
                  <a:pt x="1131110" y="162787"/>
                  <a:pt x="1067102" y="242888"/>
                </a:cubicBezTo>
                <a:cubicBezTo>
                  <a:pt x="1019187" y="232985"/>
                  <a:pt x="969993" y="231102"/>
                  <a:pt x="921529" y="237310"/>
                </a:cubicBezTo>
                <a:cubicBezTo>
                  <a:pt x="925826" y="236487"/>
                  <a:pt x="893000" y="242248"/>
                  <a:pt x="895926" y="243528"/>
                </a:cubicBezTo>
                <a:cubicBezTo>
                  <a:pt x="797902" y="135263"/>
                  <a:pt x="763703" y="45104"/>
                  <a:pt x="721733" y="16209"/>
                </a:cubicBezTo>
                <a:cubicBezTo>
                  <a:pt x="679762" y="-12687"/>
                  <a:pt x="602861" y="25353"/>
                  <a:pt x="474845" y="93933"/>
                </a:cubicBezTo>
                <a:cubicBezTo>
                  <a:pt x="453997" y="189487"/>
                  <a:pt x="510964" y="301775"/>
                  <a:pt x="512884" y="405926"/>
                </a:cubicBezTo>
                <a:cubicBezTo>
                  <a:pt x="467164" y="430157"/>
                  <a:pt x="421444" y="482461"/>
                  <a:pt x="394012" y="526169"/>
                </a:cubicBezTo>
                <a:cubicBezTo>
                  <a:pt x="290868" y="514191"/>
                  <a:pt x="186717" y="500566"/>
                  <a:pt x="83116" y="488313"/>
                </a:cubicBezTo>
                <a:cubicBezTo>
                  <a:pt x="-92357" y="772875"/>
                  <a:pt x="30355" y="732915"/>
                  <a:pt x="235729" y="913235"/>
                </a:cubicBezTo>
                <a:cubicBezTo>
                  <a:pt x="219818" y="962887"/>
                  <a:pt x="224208" y="1033479"/>
                  <a:pt x="236735" y="1083953"/>
                </a:cubicBezTo>
                <a:cubicBezTo>
                  <a:pt x="37487" y="1262627"/>
                  <a:pt x="-80196" y="1209775"/>
                  <a:pt x="73423" y="1494885"/>
                </a:cubicBezTo>
                <a:cubicBezTo>
                  <a:pt x="168429" y="1515733"/>
                  <a:pt x="292879" y="1468824"/>
                  <a:pt x="396481" y="1466996"/>
                </a:cubicBezTo>
                <a:cubicBezTo>
                  <a:pt x="420986" y="1506132"/>
                  <a:pt x="462866" y="1543622"/>
                  <a:pt x="499168" y="1573523"/>
                </a:cubicBezTo>
                <a:cubicBezTo>
                  <a:pt x="503649" y="1577089"/>
                  <a:pt x="518096" y="1588062"/>
                  <a:pt x="520199" y="1586416"/>
                </a:cubicBezTo>
                <a:cubicBezTo>
                  <a:pt x="517822" y="1689378"/>
                  <a:pt x="471645" y="1813096"/>
                  <a:pt x="492767" y="1907371"/>
                </a:cubicBezTo>
                <a:cubicBezTo>
                  <a:pt x="777877" y="2057881"/>
                  <a:pt x="726030" y="1941204"/>
                  <a:pt x="904247" y="1742779"/>
                </a:cubicBezTo>
                <a:cubicBezTo>
                  <a:pt x="955088" y="1758963"/>
                  <a:pt x="1026868" y="1754026"/>
                  <a:pt x="1077983" y="1741773"/>
                </a:cubicBezTo>
                <a:cubicBezTo>
                  <a:pt x="1141991" y="1822880"/>
                  <a:pt x="1205999" y="1905816"/>
                  <a:pt x="1270007" y="1987289"/>
                </a:cubicBezTo>
                <a:cubicBezTo>
                  <a:pt x="1597088" y="1909200"/>
                  <a:pt x="1477393" y="1855890"/>
                  <a:pt x="1460933" y="1581570"/>
                </a:cubicBezTo>
                <a:cubicBezTo>
                  <a:pt x="1507386" y="1556973"/>
                  <a:pt x="1553928" y="1504120"/>
                  <a:pt x="1581726" y="1459772"/>
                </a:cubicBezTo>
                <a:cubicBezTo>
                  <a:pt x="1684139" y="1471842"/>
                  <a:pt x="1787648" y="1485466"/>
                  <a:pt x="1890518" y="1497719"/>
                </a:cubicBezTo>
                <a:cubicBezTo>
                  <a:pt x="1929015" y="1438923"/>
                  <a:pt x="1980222" y="1333950"/>
                  <a:pt x="1981958" y="1265645"/>
                </a:cubicBezTo>
                <a:cubicBezTo>
                  <a:pt x="1951692" y="1253757"/>
                  <a:pt x="1795605" y="1106448"/>
                  <a:pt x="1736808" y="1081027"/>
                </a:cubicBezTo>
                <a:close/>
                <a:moveTo>
                  <a:pt x="1889421" y="1470379"/>
                </a:moveTo>
                <a:cubicBezTo>
                  <a:pt x="1791398" y="1475225"/>
                  <a:pt x="1665759" y="1411400"/>
                  <a:pt x="1568010" y="1445324"/>
                </a:cubicBezTo>
                <a:cubicBezTo>
                  <a:pt x="1538201" y="1455657"/>
                  <a:pt x="1442920" y="1541611"/>
                  <a:pt x="1434599" y="1574072"/>
                </a:cubicBezTo>
                <a:cubicBezTo>
                  <a:pt x="1412744" y="1659843"/>
                  <a:pt x="1473096" y="1792979"/>
                  <a:pt x="1471175" y="1885699"/>
                </a:cubicBezTo>
                <a:cubicBezTo>
                  <a:pt x="1445847" y="1887985"/>
                  <a:pt x="1293233" y="1951627"/>
                  <a:pt x="1286100" y="1964703"/>
                </a:cubicBezTo>
                <a:cubicBezTo>
                  <a:pt x="1228585" y="1882407"/>
                  <a:pt x="1158084" y="1804866"/>
                  <a:pt x="1098009" y="1723759"/>
                </a:cubicBezTo>
                <a:cubicBezTo>
                  <a:pt x="1055672" y="1708306"/>
                  <a:pt x="1001539" y="1732903"/>
                  <a:pt x="955544" y="1723759"/>
                </a:cubicBezTo>
                <a:cubicBezTo>
                  <a:pt x="848468" y="1689744"/>
                  <a:pt x="777694" y="1882042"/>
                  <a:pt x="705639" y="1956017"/>
                </a:cubicBezTo>
                <a:cubicBezTo>
                  <a:pt x="700336" y="1961960"/>
                  <a:pt x="696495" y="1962235"/>
                  <a:pt x="695398" y="1961412"/>
                </a:cubicBezTo>
                <a:cubicBezTo>
                  <a:pt x="651324" y="1947696"/>
                  <a:pt x="509866" y="1901701"/>
                  <a:pt x="509226" y="1877835"/>
                </a:cubicBezTo>
                <a:cubicBezTo>
                  <a:pt x="506575" y="1782738"/>
                  <a:pt x="535470" y="1659385"/>
                  <a:pt x="539767" y="1585227"/>
                </a:cubicBezTo>
                <a:cubicBezTo>
                  <a:pt x="540865" y="1568037"/>
                  <a:pt x="479508" y="1526797"/>
                  <a:pt x="456008" y="1505492"/>
                </a:cubicBezTo>
                <a:cubicBezTo>
                  <a:pt x="397578" y="1428682"/>
                  <a:pt x="394561" y="1448067"/>
                  <a:pt x="369597" y="1449165"/>
                </a:cubicBezTo>
                <a:cubicBezTo>
                  <a:pt x="296445" y="1452091"/>
                  <a:pt x="200068" y="1471842"/>
                  <a:pt x="91528" y="1477785"/>
                </a:cubicBezTo>
                <a:cubicBezTo>
                  <a:pt x="88511" y="1450902"/>
                  <a:pt x="25875" y="1300483"/>
                  <a:pt x="12981" y="1293168"/>
                </a:cubicBezTo>
                <a:cubicBezTo>
                  <a:pt x="95277" y="1235744"/>
                  <a:pt x="173093" y="1165152"/>
                  <a:pt x="254383" y="1104985"/>
                </a:cubicBezTo>
                <a:cubicBezTo>
                  <a:pt x="269653" y="1063837"/>
                  <a:pt x="240118" y="1011716"/>
                  <a:pt x="257401" y="926859"/>
                </a:cubicBezTo>
                <a:cubicBezTo>
                  <a:pt x="271117" y="880133"/>
                  <a:pt x="86773" y="778087"/>
                  <a:pt x="12707" y="705849"/>
                </a:cubicBezTo>
                <a:cubicBezTo>
                  <a:pt x="13164" y="704935"/>
                  <a:pt x="16273" y="695425"/>
                  <a:pt x="17096" y="694419"/>
                </a:cubicBezTo>
                <a:cubicBezTo>
                  <a:pt x="30812" y="649705"/>
                  <a:pt x="73057" y="503584"/>
                  <a:pt x="96283" y="508339"/>
                </a:cubicBezTo>
                <a:cubicBezTo>
                  <a:pt x="153616" y="519951"/>
                  <a:pt x="255572" y="532296"/>
                  <a:pt x="342165" y="541348"/>
                </a:cubicBezTo>
                <a:cubicBezTo>
                  <a:pt x="426382" y="550492"/>
                  <a:pt x="430862" y="527084"/>
                  <a:pt x="466249" y="479901"/>
                </a:cubicBezTo>
                <a:cubicBezTo>
                  <a:pt x="487098" y="452469"/>
                  <a:pt x="540773" y="433358"/>
                  <a:pt x="539401" y="396416"/>
                </a:cubicBezTo>
                <a:cubicBezTo>
                  <a:pt x="520473" y="319698"/>
                  <a:pt x="486183" y="148065"/>
                  <a:pt x="492676" y="108380"/>
                </a:cubicBezTo>
                <a:cubicBezTo>
                  <a:pt x="494505" y="97407"/>
                  <a:pt x="624807" y="54430"/>
                  <a:pt x="689637" y="26724"/>
                </a:cubicBezTo>
                <a:cubicBezTo>
                  <a:pt x="700976" y="14654"/>
                  <a:pt x="813995" y="181623"/>
                  <a:pt x="874986" y="261176"/>
                </a:cubicBezTo>
                <a:cubicBezTo>
                  <a:pt x="918512" y="279464"/>
                  <a:pt x="975570" y="253861"/>
                  <a:pt x="1024307" y="264102"/>
                </a:cubicBezTo>
                <a:cubicBezTo>
                  <a:pt x="1119954" y="295466"/>
                  <a:pt x="1259217" y="18586"/>
                  <a:pt x="1275402" y="27364"/>
                </a:cubicBezTo>
                <a:cubicBezTo>
                  <a:pt x="1315362" y="48853"/>
                  <a:pt x="1459563" y="100516"/>
                  <a:pt x="1459014" y="103351"/>
                </a:cubicBezTo>
                <a:cubicBezTo>
                  <a:pt x="1443195" y="196985"/>
                  <a:pt x="1383301" y="369990"/>
                  <a:pt x="1450967" y="432535"/>
                </a:cubicBezTo>
                <a:cubicBezTo>
                  <a:pt x="1500253" y="459509"/>
                  <a:pt x="1526771" y="538422"/>
                  <a:pt x="1582000" y="545646"/>
                </a:cubicBezTo>
                <a:cubicBezTo>
                  <a:pt x="1658535" y="526809"/>
                  <a:pt x="1850011" y="533942"/>
                  <a:pt x="1869488" y="498920"/>
                </a:cubicBezTo>
                <a:cubicBezTo>
                  <a:pt x="1897651" y="563568"/>
                  <a:pt x="1922705" y="630502"/>
                  <a:pt x="1951784" y="694602"/>
                </a:cubicBezTo>
                <a:lnTo>
                  <a:pt x="1953247" y="696431"/>
                </a:lnTo>
                <a:cubicBezTo>
                  <a:pt x="1872322" y="758701"/>
                  <a:pt x="1789386" y="822435"/>
                  <a:pt x="1710382" y="886717"/>
                </a:cubicBezTo>
                <a:cubicBezTo>
                  <a:pt x="1714314" y="901073"/>
                  <a:pt x="1705810" y="1037502"/>
                  <a:pt x="1715868" y="1083405"/>
                </a:cubicBezTo>
                <a:cubicBezTo>
                  <a:pt x="1715320" y="1087602"/>
                  <a:pt x="1715595" y="1091881"/>
                  <a:pt x="1716874" y="1095932"/>
                </a:cubicBezTo>
                <a:cubicBezTo>
                  <a:pt x="1958001" y="1283567"/>
                  <a:pt x="1978119" y="1234921"/>
                  <a:pt x="1889421" y="1470379"/>
                </a:cubicBez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44CE4F47-C260-5F4B-AC59-8A6A499EA57C}"/>
              </a:ext>
            </a:extLst>
          </p:cNvPr>
          <p:cNvSpPr/>
          <p:nvPr/>
        </p:nvSpPr>
        <p:spPr>
          <a:xfrm>
            <a:off x="-7989125" y="-1958447"/>
            <a:ext cx="9144" cy="9144"/>
          </a:xfrm>
          <a:custGeom>
            <a:avLst/>
            <a:gdLst/>
            <a:ahLst/>
            <a:cxnLst/>
            <a:rect l="l" t="t" r="r" b="b"/>
            <a:pathLst>
              <a:path w="9144" h="9144"/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EC6C34D3-20F7-03D1-D5F0-B927022D610C}"/>
              </a:ext>
            </a:extLst>
          </p:cNvPr>
          <p:cNvSpPr/>
          <p:nvPr/>
        </p:nvSpPr>
        <p:spPr>
          <a:xfrm>
            <a:off x="2130265" y="1582931"/>
            <a:ext cx="639" cy="548"/>
          </a:xfrm>
          <a:custGeom>
            <a:avLst/>
            <a:gdLst>
              <a:gd name="connsiteX0" fmla="*/ -946 w 639"/>
              <a:gd name="connsiteY0" fmla="*/ -342 h 548"/>
              <a:gd name="connsiteX1" fmla="*/ -946 w 639"/>
              <a:gd name="connsiteY1" fmla="*/ -342 h 548"/>
              <a:gd name="connsiteX2" fmla="*/ -306 w 639"/>
              <a:gd name="connsiteY2" fmla="*/ 207 h 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9" h="548">
                <a:moveTo>
                  <a:pt x="-946" y="-342"/>
                </a:moveTo>
                <a:lnTo>
                  <a:pt x="-946" y="-342"/>
                </a:lnTo>
                <a:lnTo>
                  <a:pt x="-306" y="207"/>
                </a:lnTo>
                <a:close/>
              </a:path>
            </a:pathLst>
          </a:custGeom>
          <a:solidFill>
            <a:srgbClr val="BF5A08"/>
          </a:solidFill>
          <a:ln w="913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319406"/>
            <a:ext cx="1668776" cy="11797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2322" y="2009306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141550"/>
            <a:ext cx="22025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fabbisogno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172589"/>
            <a:ext cx="23385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sindacati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esprimono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</a:t>
            </a: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normativa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4 Berufsbildungsgesetz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7635" y="1465493"/>
            <a:ext cx="432980" cy="1352113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1987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ad hoc per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l’aggiornamento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l’elaborazione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nuovo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profilo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temporanei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non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permanenti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650428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Il/la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BIBB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dirige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</a:p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processo; fornisce input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tecnico (“esperto/a professionale</a:t>
            </a:r>
            <a:r>
              <a:rPr lang="it-IT" dirty="0"/>
              <a:t>”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federale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 Länder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partecipano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incontri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imprese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inviano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esperienza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teorica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 err="1">
                <a:solidFill>
                  <a:srgbClr val="BF5A08"/>
                </a:solidFill>
              </a:rPr>
              <a:t>Gruppi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>
                <a:solidFill>
                  <a:srgbClr val="BF5A08"/>
                </a:solidFill>
              </a:rPr>
              <a:t>di </a:t>
            </a:r>
            <a:r>
              <a:rPr lang="de-DE" sz="1600" b="1" dirty="0" err="1">
                <a:solidFill>
                  <a:srgbClr val="BF5A08"/>
                </a:solidFill>
              </a:rPr>
              <a:t>esperti</a:t>
            </a:r>
            <a:endParaRPr lang="de-DE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  <a:endParaRPr lang="de-DE" sz="1100" b="1" dirty="0">
                <a:latin typeface="Arial Narrow" panose="020B0606020202030204" pitchFamily="34" charset="0"/>
              </a:endParaRP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aggiornamento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coinvolti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quadro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d’insegnamento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Sviluppo</a:t>
            </a:r>
            <a:r>
              <a:rPr lang="de-DE" dirty="0"/>
              <a:t> </a:t>
            </a:r>
            <a:r>
              <a:rPr lang="de-DE" dirty="0" err="1"/>
              <a:t>degli</a:t>
            </a:r>
            <a:r>
              <a:rPr lang="de-DE" dirty="0"/>
              <a:t> </a:t>
            </a:r>
            <a:r>
              <a:rPr lang="de-DE" dirty="0" err="1"/>
              <a:t>standard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mediante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il quale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attori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sviluppano</a:t>
            </a:r>
            <a:r>
              <a:rPr lang="en-US" sz="2200" dirty="0">
                <a:solidFill>
                  <a:srgbClr val="BF5A08"/>
                </a:solidFill>
              </a:rPr>
              <a:t> standard </a:t>
            </a:r>
            <a:r>
              <a:rPr lang="en-US" sz="2200" dirty="0" err="1">
                <a:solidFill>
                  <a:srgbClr val="BF5A08"/>
                </a:solidFill>
              </a:rPr>
              <a:t>comuni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riflettono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esigenze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mondo del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standard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elaborati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accettati</a:t>
            </a:r>
            <a:r>
              <a:rPr lang="en-US" sz="2200" dirty="0">
                <a:solidFill>
                  <a:srgbClr val="BF5A08"/>
                </a:solidFill>
              </a:rPr>
              <a:t> e </a:t>
            </a:r>
            <a:r>
              <a:rPr lang="en-US" sz="2200" dirty="0" err="1">
                <a:solidFill>
                  <a:srgbClr val="BF5A08"/>
                </a:solidFill>
              </a:rPr>
              <a:t>riconosciuti</a:t>
            </a:r>
            <a:r>
              <a:rPr lang="en-US" sz="2200" dirty="0">
                <a:solidFill>
                  <a:srgbClr val="BF5A08"/>
                </a:solidFill>
              </a:rPr>
              <a:t> da tutti </a:t>
            </a:r>
            <a:r>
              <a:rPr lang="en-US" sz="2200" dirty="0" err="1">
                <a:solidFill>
                  <a:srgbClr val="BF5A08"/>
                </a:solidFill>
              </a:rPr>
              <a:t>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soggetti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responsabili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della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loro</a:t>
            </a:r>
            <a:r>
              <a:rPr lang="en-US" sz="2200" dirty="0">
                <a:solidFill>
                  <a:srgbClr val="BF5A08"/>
                </a:solidFill>
              </a:rPr>
              <a:t> </a:t>
            </a:r>
            <a:r>
              <a:rPr lang="en-US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/e)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 err="1">
                <a:solidFill>
                  <a:srgbClr val="BF5A08"/>
                </a:solidFill>
              </a:rPr>
              <a:t>Gruppi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esperti</a:t>
            </a:r>
            <a:endParaRPr lang="de-DE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standard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formativi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statali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88345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Comitati</a:t>
            </a:r>
            <a:r>
              <a:rPr lang="de-DE" sz="1600" b="1" dirty="0">
                <a:solidFill>
                  <a:srgbClr val="BF5A08"/>
                </a:solidFill>
              </a:rPr>
              <a:t> e </a:t>
            </a:r>
            <a:r>
              <a:rPr lang="de-DE" sz="1600" b="1" dirty="0" err="1">
                <a:solidFill>
                  <a:srgbClr val="BF5A08"/>
                </a:solidFill>
              </a:rPr>
              <a:t>organi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competenti</a:t>
            </a:r>
            <a:r>
              <a:rPr lang="de-DE" sz="1600" b="1" dirty="0">
                <a:solidFill>
                  <a:srgbClr val="BF5A08"/>
                </a:solidFill>
              </a:rPr>
              <a:t> in </a:t>
            </a:r>
            <a:br>
              <a:rPr lang="de-DE" sz="1600" b="1" dirty="0">
                <a:solidFill>
                  <a:srgbClr val="BF5A08"/>
                </a:solidFill>
              </a:rPr>
            </a:br>
            <a:r>
              <a:rPr lang="de-DE" sz="1600" b="1" dirty="0" err="1">
                <a:solidFill>
                  <a:srgbClr val="BF5A08"/>
                </a:solidFill>
              </a:rPr>
              <a:t>tutto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il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Paese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1979305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finanzia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realizza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grandi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sorvegliano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77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85681" y="170491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4021891" y="4750511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Istruzione</a:t>
            </a:r>
            <a:r>
              <a:rPr lang="de-DE" sz="2800" b="1" dirty="0">
                <a:solidFill>
                  <a:schemeClr val="bg1"/>
                </a:solidFill>
              </a:rPr>
              <a:t> e </a:t>
            </a: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(VET):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gli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attori</a:t>
            </a:r>
            <a:r>
              <a:rPr lang="de-DE" sz="2800" b="1" dirty="0">
                <a:solidFill>
                  <a:schemeClr val="bg1"/>
                </a:solidFill>
              </a:rPr>
              <a:t> e i </a:t>
            </a:r>
            <a:r>
              <a:rPr lang="de-DE" sz="2800" b="1" dirty="0" err="1">
                <a:solidFill>
                  <a:schemeClr val="bg1"/>
                </a:solidFill>
              </a:rPr>
              <a:t>loro</a:t>
            </a:r>
            <a:r>
              <a:rPr lang="de-DE" sz="2800" b="1" dirty="0">
                <a:solidFill>
                  <a:schemeClr val="bg1"/>
                </a:solidFill>
              </a:rPr>
              <a:t> </a:t>
            </a:r>
            <a:r>
              <a:rPr lang="de-DE" sz="2800" b="1" dirty="0" err="1">
                <a:solidFill>
                  <a:schemeClr val="bg1"/>
                </a:solidFill>
              </a:rPr>
              <a:t>interessi</a:t>
            </a:r>
            <a:endParaRPr lang="de-DE" sz="2800" b="1" dirty="0">
              <a:solidFill>
                <a:schemeClr val="bg1"/>
              </a:solidFill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Consiglia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Governo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inerenti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677469" y="16704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rgbClr val="BF5A08"/>
                </a:solidFill>
              </a:rPr>
              <a:t>posizioni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concertate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degli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scolastica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attraverso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politica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istruzione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coordinano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attuazione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nella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scuola</a:t>
            </a:r>
            <a:r>
              <a:rPr lang="de-DE" sz="2200" dirty="0">
                <a:solidFill>
                  <a:srgbClr val="BF5A08"/>
                </a:solidFill>
              </a:rPr>
              <a:t> professionale  e in </a:t>
            </a:r>
            <a:r>
              <a:rPr lang="de-DE" sz="2200" dirty="0" err="1">
                <a:solidFill>
                  <a:srgbClr val="BF5A08"/>
                </a:solidFill>
              </a:rPr>
              <a:t>azienda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77469" y="1622920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Comitato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del Land per la 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</a:p>
          <a:p>
            <a:pPr marL="0" lvl="1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ministeri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8587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ciascun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gruppo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809686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7760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titolo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volontario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Funzioni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consultare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tutte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attinenti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all‘istruzione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(VET)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normative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l’attuazione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Favorire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continuo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VET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Garantisce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messa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pratica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raccomandazioni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75550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Esprime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concertate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particolare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regolamentazione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aziendale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luoghi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garantire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della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professionale duale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settori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commercio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agricoltura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ecc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779259"/>
            <a:ext cx="1965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Comitati</a:t>
            </a:r>
            <a:r>
              <a:rPr lang="de-DE" b="1" dirty="0">
                <a:solidFill>
                  <a:srgbClr val="BF5A08"/>
                </a:solidFill>
              </a:rPr>
              <a:t> 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>
                <a:solidFill>
                  <a:srgbClr val="BF5A08"/>
                </a:solidFill>
              </a:rPr>
              <a:t>VET</a:t>
            </a:r>
            <a:endParaRPr lang="de-DE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(in genere 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Disciplinati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legge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Berufsbildungsgesetz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Legge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tedesca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sull’istruzione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professionale/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Handwerksordnung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Codice</a:t>
            </a:r>
            <a:r>
              <a:rPr lang="de-DE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Assunzione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pubblici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sovrani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connessi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Numerosi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soggetti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Land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stabiliti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regionale)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Collocazione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presso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determinato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settore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GB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/ 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l’idoneità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all’erogazione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Tenere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registri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rapporti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contratti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Istituire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emanare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delibere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assunte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Rilasciare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attestati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Riconoscere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conseguite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all’estero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Fornire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consulenza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generalmente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tramite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i/le 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consulenti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Garanzia</a:t>
            </a:r>
            <a:r>
              <a:rPr lang="de-DE" dirty="0"/>
              <a:t> della </a:t>
            </a:r>
            <a:r>
              <a:rPr lang="de-DE" dirty="0" err="1"/>
              <a:t>qualità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/delle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sorvegliano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promuovono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garantendone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endParaRPr lang="de-DE" sz="2200" dirty="0">
              <a:solidFill>
                <a:srgbClr val="BF5A08"/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>
                <a:solidFill>
                  <a:srgbClr val="BF5A08"/>
                </a:solidFill>
              </a:rPr>
              <a:t>Base </a:t>
            </a:r>
            <a:r>
              <a:rPr lang="de-DE" sz="2200" dirty="0" err="1">
                <a:solidFill>
                  <a:srgbClr val="BF5A08"/>
                </a:solidFill>
              </a:rPr>
              <a:t>istituzionale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comitati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VET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commissioni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materia di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/>
              <a:t>Datori</a:t>
            </a:r>
            <a:r>
              <a:rPr lang="de-DE" sz="2200" b="1" dirty="0"/>
              <a:t> di </a:t>
            </a:r>
            <a:r>
              <a:rPr lang="de-DE" sz="2200" b="1" dirty="0" err="1"/>
              <a:t>lavoro</a:t>
            </a:r>
            <a:endParaRPr lang="de-DE" sz="22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Lavoratori</a:t>
            </a:r>
            <a:r>
              <a:rPr lang="de-DE" sz="2200" b="1" dirty="0"/>
              <a:t>/</a:t>
            </a:r>
            <a:br>
              <a:rPr lang="de-DE" sz="2200" b="1" dirty="0"/>
            </a:br>
            <a:r>
              <a:rPr lang="de-DE" sz="2200" b="1" dirty="0" err="1"/>
              <a:t>lavoratrici</a:t>
            </a:r>
            <a:endParaRPr lang="de-DE" sz="2200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Stato</a:t>
            </a:r>
            <a:endParaRPr lang="de-DE" sz="2200" dirty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1800" b="1" dirty="0" err="1"/>
              <a:t>Elemento</a:t>
            </a:r>
            <a:r>
              <a:rPr lang="de-DE" sz="1800" b="1" dirty="0"/>
              <a:t> di </a:t>
            </a:r>
            <a:r>
              <a:rPr lang="de-DE" sz="1800" b="1" dirty="0" err="1"/>
              <a:t>raccordo</a:t>
            </a:r>
            <a:endParaRPr lang="de-DE" sz="1800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4272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cercano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personale in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grado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dimostrare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conoscere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proprio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mestiere</a:t>
            </a:r>
            <a:endParaRPr lang="de-DE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600" b="1" dirty="0" err="1">
                <a:solidFill>
                  <a:srgbClr val="BF5A08"/>
                </a:solidFill>
              </a:rPr>
              <a:t>Commissione</a:t>
            </a:r>
            <a:r>
              <a:rPr lang="de-DE" sz="1600" b="1" dirty="0">
                <a:solidFill>
                  <a:srgbClr val="BF5A08"/>
                </a:solidFill>
              </a:rPr>
              <a:t> </a:t>
            </a:r>
            <a:r>
              <a:rPr lang="de-DE" sz="1600" b="1" dirty="0" err="1">
                <a:solidFill>
                  <a:srgbClr val="BF5A08"/>
                </a:solidFill>
              </a:rPr>
              <a:t>d’esame</a:t>
            </a:r>
            <a:endParaRPr lang="de-DE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definisce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il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Regolamento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caposaldo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duale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624089"/>
            <a:ext cx="21315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hanno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certificato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attestante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competenze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acquisite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propria </a:t>
            </a:r>
            <a:r>
              <a:rPr 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carriera</a:t>
            </a: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de-DE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Basi</a:t>
            </a:r>
            <a:r>
              <a:rPr lang="de-DE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normative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§ 37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segg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Berufsbildungsgesetz</a:t>
            </a:r>
          </a:p>
          <a:p>
            <a:pPr>
              <a:spcBef>
                <a:spcPts val="0"/>
              </a:spcBef>
            </a:pP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Leggi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dei</a:t>
            </a:r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Monitoraggio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percorsi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b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Istruzione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ormazione</a:t>
            </a:r>
            <a:b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professionale duale 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42725" y="4733939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costituita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almeno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3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rappresentanti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b="1" dirty="0" err="1">
                <a:solidFill>
                  <a:srgbClr val="BF5A08"/>
                </a:solidFill>
              </a:rPr>
              <a:t>Commissione</a:t>
            </a:r>
            <a:br>
              <a:rPr lang="de-DE" b="1" dirty="0">
                <a:solidFill>
                  <a:srgbClr val="BF5A08"/>
                </a:solidFill>
              </a:rPr>
            </a:br>
            <a:r>
              <a:rPr lang="de-DE" b="1" dirty="0" err="1">
                <a:solidFill>
                  <a:srgbClr val="BF5A08"/>
                </a:solidFill>
              </a:rPr>
              <a:t>d’esame</a:t>
            </a:r>
            <a:endParaRPr lang="de-DE" b="1" dirty="0">
              <a:solidFill>
                <a:srgbClr val="BF5A08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anni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opera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base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volontaria</a:t>
            </a:r>
            <a:endParaRPr lang="de-DE" dirty="0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Principio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della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maggioranza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Visione</a:t>
            </a:r>
            <a:r>
              <a:rPr lang="de-DE" dirty="0"/>
              <a:t> </a:t>
            </a:r>
            <a:r>
              <a:rPr lang="de-DE" dirty="0" err="1"/>
              <a:t>d’insieme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dei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datori</a:t>
            </a:r>
            <a:r>
              <a:rPr lang="de-DE" sz="2200" dirty="0">
                <a:solidFill>
                  <a:schemeClr val="bg1"/>
                </a:solidFill>
              </a:rPr>
              <a:t> di </a:t>
            </a:r>
            <a:r>
              <a:rPr lang="de-DE" sz="2200" dirty="0" err="1">
                <a:solidFill>
                  <a:schemeClr val="bg1"/>
                </a:solidFill>
              </a:rPr>
              <a:t>lavoro</a:t>
            </a:r>
            <a:r>
              <a:rPr lang="de-DE" sz="2200" dirty="0">
                <a:solidFill>
                  <a:schemeClr val="bg1"/>
                </a:solidFill>
              </a:rPr>
              <a:t> e delle </a:t>
            </a:r>
            <a:r>
              <a:rPr lang="de-DE" sz="2200" dirty="0" err="1">
                <a:solidFill>
                  <a:schemeClr val="bg1"/>
                </a:solidFill>
              </a:rPr>
              <a:t>organizzazioni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imprenditoriali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>
                <a:solidFill>
                  <a:schemeClr val="bg1"/>
                </a:solidFill>
              </a:rPr>
              <a:t>Interessi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err="1">
                <a:solidFill>
                  <a:schemeClr val="bg1"/>
                </a:solidFill>
              </a:rPr>
              <a:t>lavoratori</a:t>
            </a:r>
            <a:r>
              <a:rPr lang="de-DE" sz="2200" dirty="0">
                <a:solidFill>
                  <a:schemeClr val="bg1"/>
                </a:solidFill>
              </a:rPr>
              <a:t>/</a:t>
            </a:r>
            <a:r>
              <a:rPr lang="de-DE" sz="2200" dirty="0" err="1">
                <a:solidFill>
                  <a:schemeClr val="bg1"/>
                </a:solidFill>
              </a:rPr>
              <a:t>lavoratrici</a:t>
            </a:r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200" dirty="0" err="1"/>
              <a:t>Interessi</a:t>
            </a:r>
            <a:r>
              <a:rPr lang="de-DE" sz="2200" dirty="0"/>
              <a:t> </a:t>
            </a:r>
            <a:r>
              <a:rPr lang="de-DE" sz="2200" dirty="0" err="1"/>
              <a:t>pubblici</a:t>
            </a:r>
            <a:r>
              <a:rPr lang="de-DE" sz="2200" dirty="0"/>
              <a:t> /</a:t>
            </a:r>
            <a:br>
              <a:rPr lang="de-DE" sz="2200" dirty="0"/>
            </a:br>
            <a:r>
              <a:rPr lang="de-DE" sz="2200" dirty="0" err="1"/>
              <a:t>Stato</a:t>
            </a:r>
            <a:endParaRPr lang="de-DE" sz="2200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35433" y="1989916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Organi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competenti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200" dirty="0">
                <a:solidFill>
                  <a:srgbClr val="BF5A08"/>
                </a:solidFill>
              </a:rPr>
              <a:t>“</a:t>
            </a:r>
            <a:r>
              <a:rPr lang="de-DE" sz="2200" dirty="0" err="1">
                <a:solidFill>
                  <a:srgbClr val="BF5A08"/>
                </a:solidFill>
              </a:rPr>
              <a:t>Parti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accent1"/>
                </a:solidFill>
              </a:rPr>
              <a:t>sociali</a:t>
            </a:r>
            <a:r>
              <a:rPr lang="it-IT" sz="2400" dirty="0">
                <a:solidFill>
                  <a:schemeClr val="accent1"/>
                </a:solidFill>
              </a:rPr>
              <a:t>”</a:t>
            </a:r>
            <a:endParaRPr lang="de-DE" sz="2200" dirty="0">
              <a:solidFill>
                <a:schemeClr val="accent1"/>
              </a:solidFill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Compiti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principali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Sviluppo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adozione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domande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delle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Svolgimento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esami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Valutazione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risultati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d’esame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certificati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Verifica</a:t>
            </a:r>
            <a:r>
              <a:rPr lang="de-DE" dirty="0"/>
              <a:t> e </a:t>
            </a:r>
            <a:r>
              <a:rPr lang="de-DE" dirty="0" err="1"/>
              <a:t>certificazione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Rilevanza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Meccanismo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permette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svolgere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insieme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esami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assegnare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riconosciute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sistema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formale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dell’istruzione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Commissione</a:t>
            </a:r>
            <a:r>
              <a:rPr lang="de-DE" sz="1700" b="1" dirty="0">
                <a:solidFill>
                  <a:srgbClr val="BF5A08"/>
                </a:solidFill>
              </a:rPr>
              <a:t> </a:t>
            </a:r>
          </a:p>
          <a:p>
            <a:pPr marL="0" lvl="1" algn="ctr"/>
            <a:r>
              <a:rPr lang="de-DE" sz="1700" b="1" dirty="0" err="1">
                <a:solidFill>
                  <a:srgbClr val="BF5A08"/>
                </a:solidFill>
              </a:rPr>
              <a:t>d’esame</a:t>
            </a:r>
            <a:endParaRPr lang="de-DE" sz="17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Il </a:t>
            </a:r>
            <a:r>
              <a:rPr lang="de-DE" sz="2000" dirty="0" err="1">
                <a:solidFill>
                  <a:schemeClr val="bg1"/>
                </a:solidFill>
              </a:rPr>
              <a:t>motore</a:t>
            </a:r>
            <a:r>
              <a:rPr lang="de-DE" sz="2000" dirty="0">
                <a:solidFill>
                  <a:schemeClr val="bg1"/>
                </a:solidFill>
              </a:rPr>
              <a:t> della </a:t>
            </a:r>
            <a:r>
              <a:rPr lang="de-DE" sz="2000" dirty="0" err="1">
                <a:solidFill>
                  <a:schemeClr val="bg1"/>
                </a:solidFill>
              </a:rPr>
              <a:t>Formazione</a:t>
            </a:r>
            <a:r>
              <a:rPr lang="de-DE" sz="2000" dirty="0">
                <a:solidFill>
                  <a:schemeClr val="bg1"/>
                </a:solidFill>
              </a:rPr>
              <a:t> professionale duale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800" b="1" dirty="0" err="1">
                <a:solidFill>
                  <a:schemeClr val="bg1"/>
                </a:solidFill>
              </a:rPr>
              <a:t>Sintesi</a:t>
            </a:r>
            <a:r>
              <a:rPr lang="de-DE" sz="2800" b="1" dirty="0">
                <a:solidFill>
                  <a:schemeClr val="bg1"/>
                </a:solidFill>
              </a:rPr>
              <a:t> – Il </a:t>
            </a:r>
            <a:r>
              <a:rPr lang="de-DE" sz="2800" b="1" dirty="0" err="1">
                <a:solidFill>
                  <a:schemeClr val="bg1"/>
                </a:solidFill>
              </a:rPr>
              <a:t>motore</a:t>
            </a:r>
            <a:r>
              <a:rPr lang="de-DE" sz="2800" b="1" dirty="0">
                <a:solidFill>
                  <a:schemeClr val="bg1"/>
                </a:solidFill>
              </a:rPr>
              <a:t> della</a:t>
            </a:r>
            <a:br>
              <a:rPr lang="de-DE" sz="2800" b="1" dirty="0">
                <a:solidFill>
                  <a:schemeClr val="bg1"/>
                </a:solidFill>
              </a:rPr>
            </a:br>
            <a:r>
              <a:rPr lang="de-DE" sz="2800" b="1" dirty="0" err="1">
                <a:solidFill>
                  <a:schemeClr val="bg1"/>
                </a:solidFill>
              </a:rPr>
              <a:t>Formazione</a:t>
            </a:r>
            <a:r>
              <a:rPr lang="de-DE" sz="2800" b="1" dirty="0">
                <a:solidFill>
                  <a:schemeClr val="bg1"/>
                </a:solidFill>
              </a:rPr>
              <a:t> professionale duale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Impegno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forte per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la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Partecipazione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cooperazione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a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livelli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in tutti 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settori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chiave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dell’Istruzione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formazione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professionale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omogenea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 di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qualità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garantita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riconosciuta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dagli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attori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 err="1"/>
              <a:t>Gli</a:t>
            </a:r>
            <a:r>
              <a:rPr lang="de-DE" sz="2200" b="1" dirty="0"/>
              <a:t> </a:t>
            </a:r>
            <a:r>
              <a:rPr lang="de-DE" sz="2200" b="1" dirty="0" err="1"/>
              <a:t>attori</a:t>
            </a:r>
            <a:endParaRPr lang="de-DE" sz="2200" dirty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I </a:t>
            </a:r>
            <a:r>
              <a:rPr lang="de-DE" sz="2200" b="1" dirty="0" err="1"/>
              <a:t>meccanismi</a:t>
            </a:r>
            <a:endParaRPr lang="de-DE" sz="2200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696739" y="1052512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de-DE" sz="2200" b="1" dirty="0"/>
              <a:t>La </a:t>
            </a:r>
            <a:r>
              <a:rPr lang="de-DE" sz="2200" b="1" dirty="0" err="1"/>
              <a:t>formazione</a:t>
            </a:r>
            <a:r>
              <a:rPr lang="de-DE" sz="2200" b="1" dirty="0"/>
              <a:t> professionale duale</a:t>
            </a:r>
            <a:endParaRPr lang="de-DE" sz="2200" dirty="0"/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Sintesi</a:t>
            </a:r>
            <a:r>
              <a:rPr lang="de-DE" dirty="0"/>
              <a:t> – Il </a:t>
            </a:r>
            <a:r>
              <a:rPr lang="de-DE" dirty="0" err="1"/>
              <a:t>motore</a:t>
            </a:r>
            <a:r>
              <a:rPr lang="de-DE" dirty="0"/>
              <a:t> della </a:t>
            </a:r>
            <a:r>
              <a:rPr lang="de-DE" dirty="0" err="1"/>
              <a:t>Formazione</a:t>
            </a:r>
            <a:r>
              <a:rPr lang="de-DE" dirty="0"/>
              <a:t> professionale duale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56693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 err="1">
                <a:solidFill>
                  <a:srgbClr val="BF5A08"/>
                </a:solidFill>
              </a:rPr>
              <a:t>Attributi</a:t>
            </a:r>
            <a:r>
              <a:rPr lang="de-DE" b="1" dirty="0">
                <a:solidFill>
                  <a:srgbClr val="BF5A08"/>
                </a:solidFill>
              </a:rPr>
              <a:t> di </a:t>
            </a:r>
            <a:r>
              <a:rPr lang="de-DE" b="1" dirty="0" err="1">
                <a:solidFill>
                  <a:srgbClr val="BF5A08"/>
                </a:solidFill>
              </a:rPr>
              <a:t>qualità</a:t>
            </a:r>
            <a:r>
              <a:rPr lang="de-DE" b="1" dirty="0">
                <a:solidFill>
                  <a:srgbClr val="BF5A08"/>
                </a:solidFill>
              </a:rPr>
              <a:t> della VET tedesca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tra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parti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sociali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Standard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riconosciuti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nell’Istruzione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professionale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Apprendimento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durante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processo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di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lavoro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del personale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addetto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alla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formazione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Ricerca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e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consulenza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de-DE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istituzionalizzate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Ulteriori</a:t>
            </a:r>
            <a:r>
              <a:rPr lang="de-DE" dirty="0"/>
              <a:t> </a:t>
            </a:r>
            <a:r>
              <a:rPr lang="de-DE" dirty="0" err="1"/>
              <a:t>informazioni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55000" lnSpcReduction="20000"/>
          </a:bodyPr>
          <a:lstStyle/>
          <a:p>
            <a:pPr marL="0" indent="0">
              <a:buNone/>
            </a:pPr>
            <a:r>
              <a:rPr lang="de-DE" b="1" dirty="0" err="1"/>
              <a:t>Dati</a:t>
            </a:r>
            <a:r>
              <a:rPr lang="de-DE" b="1" dirty="0"/>
              <a:t> e </a:t>
            </a:r>
            <a:r>
              <a:rPr lang="de-DE" b="1" dirty="0" err="1"/>
              <a:t>cifre</a:t>
            </a:r>
            <a:endParaRPr lang="de-DE" b="1" dirty="0"/>
          </a:p>
          <a:p>
            <a:r>
              <a:rPr lang="de-DE" dirty="0" err="1"/>
              <a:t>Relazione</a:t>
            </a:r>
            <a:r>
              <a:rPr lang="de-DE" dirty="0"/>
              <a:t>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formazione</a:t>
            </a:r>
            <a:r>
              <a:rPr lang="de-DE" dirty="0"/>
              <a:t> professionale </a:t>
            </a:r>
            <a:r>
              <a:rPr lang="de-DE" i="1" dirty="0"/>
              <a:t>Berufsbildungsbericht 2024 </a:t>
            </a:r>
            <a:r>
              <a:rPr lang="de-DE" dirty="0"/>
              <a:t>(</a:t>
            </a:r>
            <a:r>
              <a:rPr lang="de-DE" dirty="0">
                <a:hlinkClick r:id="rId3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 err="1"/>
              <a:t>Rapporto</a:t>
            </a:r>
            <a:r>
              <a:rPr lang="de-DE" dirty="0"/>
              <a:t> </a:t>
            </a:r>
            <a:r>
              <a:rPr lang="de-DE" dirty="0" err="1"/>
              <a:t>dati</a:t>
            </a:r>
            <a:r>
              <a:rPr lang="de-DE" dirty="0"/>
              <a:t> sul </a:t>
            </a:r>
            <a:r>
              <a:rPr lang="de-DE" i="1" dirty="0"/>
              <a:t>Berufsbildungsbericht 2024 </a:t>
            </a:r>
            <a:r>
              <a:rPr lang="de-DE" dirty="0"/>
              <a:t>(</a:t>
            </a:r>
            <a:r>
              <a:rPr lang="de-DE" dirty="0">
                <a:hlinkClick r:id="rId4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Ufficio </a:t>
            </a:r>
            <a:r>
              <a:rPr lang="de-DE" dirty="0" err="1"/>
              <a:t>Federale</a:t>
            </a:r>
            <a:r>
              <a:rPr lang="de-DE" dirty="0"/>
              <a:t> di Statistica (</a:t>
            </a:r>
            <a:r>
              <a:rPr lang="de-DE" dirty="0">
                <a:hlinkClick r:id="rId5"/>
              </a:rPr>
              <a:t>link</a:t>
            </a:r>
            <a:r>
              <a:rPr lang="de-DE" dirty="0"/>
              <a:t>)</a:t>
            </a:r>
          </a:p>
          <a:p>
            <a:r>
              <a:rPr lang="de-DE" dirty="0"/>
              <a:t>Portale </a:t>
            </a:r>
            <a:r>
              <a:rPr lang="de-DE" dirty="0" err="1"/>
              <a:t>dati</a:t>
            </a:r>
            <a:r>
              <a:rPr lang="de-DE" dirty="0"/>
              <a:t> del </a:t>
            </a:r>
            <a:r>
              <a:rPr lang="de-DE" dirty="0" err="1"/>
              <a:t>Ministero</a:t>
            </a:r>
            <a:r>
              <a:rPr lang="de-DE" dirty="0"/>
              <a:t> </a:t>
            </a:r>
            <a:r>
              <a:rPr lang="de-DE" dirty="0" err="1"/>
              <a:t>Federale</a:t>
            </a:r>
            <a:r>
              <a:rPr lang="de-DE" dirty="0"/>
              <a:t> per </a:t>
            </a:r>
            <a:r>
              <a:rPr lang="de-DE" dirty="0" err="1"/>
              <a:t>l’Istruzione</a:t>
            </a:r>
            <a:r>
              <a:rPr lang="de-DE" dirty="0"/>
              <a:t> e la </a:t>
            </a:r>
            <a:r>
              <a:rPr lang="de-DE" dirty="0" err="1"/>
              <a:t>Ricerca</a:t>
            </a:r>
            <a:r>
              <a:rPr lang="de-DE" dirty="0"/>
              <a:t> (</a:t>
            </a:r>
            <a:r>
              <a:rPr lang="de-DE" dirty="0">
                <a:hlinkClick r:id="rId6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Standard della </a:t>
            </a:r>
            <a:r>
              <a:rPr lang="de-DE" b="1" dirty="0" err="1"/>
              <a:t>formazione</a:t>
            </a:r>
            <a:endParaRPr lang="de-DE" b="1" dirty="0"/>
          </a:p>
          <a:p>
            <a:r>
              <a:rPr lang="de-DE" dirty="0" err="1"/>
              <a:t>Opuscolo</a:t>
            </a:r>
            <a:r>
              <a:rPr lang="de-DE" dirty="0"/>
              <a:t> </a:t>
            </a:r>
            <a:r>
              <a:rPr lang="de-DE" dirty="0" err="1"/>
              <a:t>informativo</a:t>
            </a:r>
            <a:r>
              <a:rPr lang="de-DE" dirty="0"/>
              <a:t> del </a:t>
            </a:r>
            <a:r>
              <a:rPr lang="it-IT" dirty="0"/>
              <a:t>BIBB “I regolamenti del</a:t>
            </a:r>
            <a:r>
              <a:rPr lang="de-DE" dirty="0"/>
              <a:t>la </a:t>
            </a:r>
            <a:r>
              <a:rPr lang="de-DE" dirty="0" err="1"/>
              <a:t>formazione</a:t>
            </a:r>
            <a:r>
              <a:rPr lang="de-DE" dirty="0"/>
              <a:t>: </a:t>
            </a:r>
            <a:r>
              <a:rPr lang="de-DE" dirty="0" err="1"/>
              <a:t>cosa</a:t>
            </a:r>
            <a:r>
              <a:rPr lang="de-DE" dirty="0"/>
              <a:t> </a:t>
            </a:r>
            <a:r>
              <a:rPr lang="de-DE" dirty="0" err="1"/>
              <a:t>sono</a:t>
            </a:r>
            <a:r>
              <a:rPr lang="de-DE" dirty="0"/>
              <a:t> e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it-IT" dirty="0"/>
              <a:t>nascono” (</a:t>
            </a:r>
            <a:r>
              <a:rPr lang="it-IT" dirty="0">
                <a:hlinkClick r:id="rId7"/>
              </a:rPr>
              <a:t>link</a:t>
            </a:r>
            <a:r>
              <a:rPr lang="it-IT" dirty="0"/>
              <a:t>)</a:t>
            </a:r>
          </a:p>
          <a:p>
            <a:r>
              <a:rPr lang="it-IT" dirty="0"/>
              <a:t>Esempi di regolamenti </a:t>
            </a:r>
            <a:r>
              <a:rPr lang="de-DE" dirty="0"/>
              <a:t>della </a:t>
            </a:r>
            <a:r>
              <a:rPr lang="de-DE" dirty="0" err="1"/>
              <a:t>formazione</a:t>
            </a:r>
            <a:r>
              <a:rPr lang="de-DE" dirty="0"/>
              <a:t> </a:t>
            </a:r>
            <a:r>
              <a:rPr lang="de-DE" dirty="0" err="1"/>
              <a:t>programmi</a:t>
            </a:r>
            <a:r>
              <a:rPr lang="de-DE" dirty="0"/>
              <a:t> </a:t>
            </a:r>
            <a:r>
              <a:rPr lang="de-DE" dirty="0" err="1"/>
              <a:t>quadro</a:t>
            </a:r>
            <a:r>
              <a:rPr lang="de-DE" dirty="0"/>
              <a:t> </a:t>
            </a:r>
            <a:r>
              <a:rPr lang="de-DE" dirty="0" err="1"/>
              <a:t>d’insegnamento</a:t>
            </a:r>
            <a:r>
              <a:rPr lang="de-DE" dirty="0"/>
              <a:t> (BIBB) (</a:t>
            </a:r>
            <a:r>
              <a:rPr lang="de-DE" dirty="0">
                <a:hlinkClick r:id="rId8"/>
              </a:rPr>
              <a:t>link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Documenti</a:t>
            </a:r>
            <a:r>
              <a:rPr lang="de-DE" b="1" dirty="0"/>
              <a:t> </a:t>
            </a:r>
            <a:r>
              <a:rPr lang="de-DE" b="1" dirty="0" err="1"/>
              <a:t>normativi</a:t>
            </a:r>
            <a:endParaRPr lang="de-DE" b="1" dirty="0"/>
          </a:p>
          <a:p>
            <a:r>
              <a:rPr lang="de-DE" i="1" dirty="0"/>
              <a:t>Berufsbildungsgesetz</a:t>
            </a:r>
            <a:r>
              <a:rPr lang="de-DE" dirty="0"/>
              <a:t> (Legge </a:t>
            </a:r>
            <a:r>
              <a:rPr lang="de-DE" dirty="0" err="1"/>
              <a:t>sull’istruzione</a:t>
            </a:r>
            <a:r>
              <a:rPr lang="de-DE" dirty="0"/>
              <a:t> e </a:t>
            </a:r>
            <a:r>
              <a:rPr lang="de-DE" dirty="0" err="1"/>
              <a:t>formazione</a:t>
            </a:r>
            <a:r>
              <a:rPr lang="de-DE" dirty="0"/>
              <a:t> professionale) (</a:t>
            </a:r>
            <a:r>
              <a:rPr lang="de-DE" dirty="0">
                <a:hlinkClick r:id="rId9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Jugendbeschäftigungsgesetz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tutela</a:t>
            </a:r>
            <a:r>
              <a:rPr lang="de-DE" dirty="0"/>
              <a:t> del </a:t>
            </a:r>
            <a:r>
              <a:rPr lang="de-DE" dirty="0" err="1"/>
              <a:t>lavoro</a:t>
            </a:r>
            <a:r>
              <a:rPr lang="de-DE" dirty="0"/>
              <a:t> </a:t>
            </a:r>
            <a:r>
              <a:rPr lang="de-DE" dirty="0" err="1"/>
              <a:t>giovanile</a:t>
            </a:r>
            <a:r>
              <a:rPr lang="de-DE" dirty="0"/>
              <a:t>) (</a:t>
            </a:r>
            <a:r>
              <a:rPr lang="de-DE" dirty="0">
                <a:hlinkClick r:id="rId10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Kammergesetz</a:t>
            </a:r>
            <a:r>
              <a:rPr lang="de-DE" dirty="0"/>
              <a:t> (Legge </a:t>
            </a:r>
            <a:r>
              <a:rPr lang="de-DE" dirty="0" err="1"/>
              <a:t>sugli</a:t>
            </a:r>
            <a:r>
              <a:rPr lang="de-DE" dirty="0"/>
              <a:t> </a:t>
            </a:r>
            <a:r>
              <a:rPr lang="de-DE" dirty="0" err="1"/>
              <a:t>ordini</a:t>
            </a:r>
            <a:r>
              <a:rPr lang="de-DE" dirty="0"/>
              <a:t> </a:t>
            </a:r>
            <a:r>
              <a:rPr lang="de-DE" dirty="0" err="1"/>
              <a:t>professionali</a:t>
            </a:r>
            <a:r>
              <a:rPr lang="de-DE" dirty="0"/>
              <a:t>) (</a:t>
            </a:r>
            <a:r>
              <a:rPr lang="de-DE" dirty="0">
                <a:hlinkClick r:id="rId11"/>
              </a:rPr>
              <a:t>link</a:t>
            </a:r>
            <a:r>
              <a:rPr lang="de-DE" dirty="0"/>
              <a:t>)</a:t>
            </a:r>
          </a:p>
          <a:p>
            <a:r>
              <a:rPr lang="de-DE" i="1" dirty="0"/>
              <a:t>Tarifverhandlungsgesetz</a:t>
            </a:r>
            <a:r>
              <a:rPr lang="de-DE" dirty="0"/>
              <a:t> (Legge </a:t>
            </a:r>
            <a:r>
              <a:rPr lang="de-DE" dirty="0" err="1"/>
              <a:t>sulla</a:t>
            </a:r>
            <a:r>
              <a:rPr lang="de-DE" dirty="0"/>
              <a:t> </a:t>
            </a:r>
            <a:r>
              <a:rPr lang="de-DE" dirty="0" err="1"/>
              <a:t>contrattazione</a:t>
            </a:r>
            <a:r>
              <a:rPr lang="de-DE" dirty="0"/>
              <a:t> </a:t>
            </a:r>
            <a:r>
              <a:rPr lang="de-DE" dirty="0" err="1"/>
              <a:t>collettiva</a:t>
            </a:r>
            <a:r>
              <a:rPr lang="de-DE" dirty="0"/>
              <a:t>) (</a:t>
            </a:r>
            <a:r>
              <a:rPr lang="de-DE" dirty="0">
                <a:hlinkClick r:id="rId12"/>
              </a:rPr>
              <a:t>link</a:t>
            </a:r>
            <a:r>
              <a:rPr lang="de-DE" dirty="0"/>
              <a:t>)</a:t>
            </a:r>
          </a:p>
          <a:p>
            <a:r>
              <a:rPr lang="it-IT" i="1" dirty="0" err="1"/>
              <a:t>Betriebsverfassungsgesetz</a:t>
            </a:r>
            <a:r>
              <a:rPr lang="de-DE" dirty="0"/>
              <a:t> (Legge </a:t>
            </a:r>
            <a:r>
              <a:rPr lang="de-DE" dirty="0" err="1"/>
              <a:t>sull’ordinamento</a:t>
            </a:r>
            <a:r>
              <a:rPr lang="de-DE" dirty="0"/>
              <a:t> </a:t>
            </a:r>
            <a:r>
              <a:rPr lang="de-DE" dirty="0" err="1"/>
              <a:t>aziendale</a:t>
            </a:r>
            <a:r>
              <a:rPr lang="de-DE" dirty="0"/>
              <a:t>) (</a:t>
            </a:r>
            <a:r>
              <a:rPr lang="de-DE" dirty="0">
                <a:hlinkClick r:id="rId13"/>
              </a:rPr>
              <a:t>link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Siti</a:t>
            </a:r>
            <a:r>
              <a:rPr lang="de-DE" b="1" dirty="0"/>
              <a:t> </a:t>
            </a:r>
            <a:r>
              <a:rPr lang="de-DE" b="1" dirty="0" err="1"/>
              <a:t>internet</a:t>
            </a:r>
            <a:endParaRPr lang="de-DE" b="1" dirty="0"/>
          </a:p>
          <a:p>
            <a:r>
              <a:rPr lang="de-DE" dirty="0">
                <a:hlinkClick r:id="rId14"/>
              </a:rPr>
              <a:t>GOVET</a:t>
            </a:r>
            <a:endParaRPr lang="de-DE" dirty="0"/>
          </a:p>
          <a:p>
            <a:r>
              <a:rPr lang="de-DE" dirty="0">
                <a:hlinkClick r:id="rId15"/>
              </a:rPr>
              <a:t>BMBF</a:t>
            </a:r>
            <a:endParaRPr lang="de-DE" dirty="0"/>
          </a:p>
          <a:p>
            <a:r>
              <a:rPr lang="de-DE" dirty="0">
                <a:hlinkClick r:id="rId16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Presentazioni</a:t>
            </a:r>
            <a:r>
              <a:rPr lang="de-DE" dirty="0"/>
              <a:t> </a:t>
            </a:r>
          </a:p>
          <a:p>
            <a:r>
              <a:rPr lang="en-GB" dirty="0" err="1"/>
              <a:t>Presentazioni</a:t>
            </a:r>
            <a:r>
              <a:rPr lang="en-GB" dirty="0"/>
              <a:t> standard GOVET (</a:t>
            </a:r>
            <a:r>
              <a:rPr lang="en-GB" dirty="0">
                <a:hlinkClick r:id="rId17"/>
              </a:rPr>
              <a:t>link</a:t>
            </a:r>
            <a:r>
              <a:rPr lang="en-GB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 err="1"/>
              <a:t>Contatto</a:t>
            </a:r>
            <a:r>
              <a:rPr lang="de-DE" b="1" dirty="0"/>
              <a:t> per </a:t>
            </a:r>
            <a:r>
              <a:rPr lang="de-DE" b="1" dirty="0" err="1"/>
              <a:t>ulteriori</a:t>
            </a:r>
            <a:r>
              <a:rPr lang="de-DE" b="1" dirty="0"/>
              <a:t> </a:t>
            </a:r>
            <a:r>
              <a:rPr lang="de-DE" b="1" dirty="0" err="1"/>
              <a:t>informazioni</a:t>
            </a:r>
            <a:endParaRPr lang="de-DE" b="1" dirty="0"/>
          </a:p>
          <a:p>
            <a:r>
              <a:rPr lang="de-DE" dirty="0">
                <a:hlinkClick r:id="rId18"/>
              </a:rPr>
              <a:t>govet@bibb.de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“Una forza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qualificata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decisiva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la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produttività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competitività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per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trovare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personale </a:t>
            </a:r>
            <a:r>
              <a:rPr lang="de-DE" sz="2200" dirty="0" err="1">
                <a:solidFill>
                  <a:srgbClr val="BF5A08"/>
                </a:solidFill>
              </a:rPr>
              <a:t>leale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qualificato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noi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stessi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formare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dirty="0"/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Vogliamo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partecipare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alla definizione dei principi che regolano</a:t>
            </a:r>
            <a:b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200" dirty="0">
                <a:solidFill>
                  <a:srgbClr val="BF5A08"/>
                </a:solidFill>
              </a:rPr>
              <a:t>formazione in azienda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it-IT" dirty="0"/>
              <a:t>”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orientata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Abbiamo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bisogno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giovani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maturi</a:t>
            </a:r>
            <a:r>
              <a:rPr lang="de-DE" sz="2200" dirty="0">
                <a:solidFill>
                  <a:srgbClr val="BF5A08"/>
                </a:solidFill>
              </a:rPr>
              <a:t> per la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</a:t>
            </a:r>
            <a:r>
              <a:rPr lang="de-DE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retribuzione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dovrebbe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sensibilmente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più bassa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rispetto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quella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specializzati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>
              <a:spcAft>
                <a:spcPts val="5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scuole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insegnare</a:t>
            </a:r>
            <a:r>
              <a:rPr lang="de-DE" sz="2200" dirty="0">
                <a:solidFill>
                  <a:srgbClr val="BF5A08"/>
                </a:solidFill>
              </a:rPr>
              <a:t> la </a:t>
            </a:r>
            <a:r>
              <a:rPr lang="de-DE" sz="2200" dirty="0" err="1">
                <a:solidFill>
                  <a:srgbClr val="BF5A08"/>
                </a:solidFill>
              </a:rPr>
              <a:t>teoria</a:t>
            </a:r>
            <a:r>
              <a:rPr lang="de-DE" sz="2200" dirty="0">
                <a:solidFill>
                  <a:srgbClr val="BF5A08"/>
                </a:solidFill>
              </a:rPr>
              <a:t> e la </a:t>
            </a:r>
            <a:r>
              <a:rPr lang="de-DE" sz="2200" dirty="0" err="1">
                <a:solidFill>
                  <a:srgbClr val="BF5A08"/>
                </a:solidFill>
              </a:rPr>
              <a:t>pratica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un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mestiere</a:t>
            </a:r>
            <a:r>
              <a:rPr lang="de-DE" sz="2200" dirty="0">
                <a:solidFill>
                  <a:srgbClr val="BF5A08"/>
                </a:solidFill>
              </a:rPr>
              <a:t> in </a:t>
            </a:r>
            <a:r>
              <a:rPr lang="de-DE" sz="2200" dirty="0" err="1">
                <a:solidFill>
                  <a:srgbClr val="BF5A08"/>
                </a:solidFill>
              </a:rPr>
              <a:t>linea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con</a:t>
            </a:r>
            <a:r>
              <a:rPr lang="de-DE" sz="2200" dirty="0">
                <a:solidFill>
                  <a:srgbClr val="BF5A08"/>
                </a:solidFill>
              </a:rPr>
              <a:t> i </a:t>
            </a:r>
            <a:r>
              <a:rPr lang="de-DE" sz="2200" dirty="0" err="1">
                <a:solidFill>
                  <a:srgbClr val="BF5A08"/>
                </a:solidFill>
              </a:rPr>
              <a:t>nostri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bisogni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Datori</a:t>
            </a:r>
            <a:r>
              <a:rPr lang="de-DE" dirty="0"/>
              <a:t> di </a:t>
            </a:r>
            <a:r>
              <a:rPr lang="de-DE" dirty="0" err="1"/>
              <a:t>lavoro</a:t>
            </a:r>
            <a:r>
              <a:rPr lang="de-DE" dirty="0"/>
              <a:t> e </a:t>
            </a:r>
            <a:r>
              <a:rPr lang="de-DE" dirty="0" err="1"/>
              <a:t>organizzazioni</a:t>
            </a:r>
            <a:r>
              <a:rPr lang="de-DE" dirty="0"/>
              <a:t> </a:t>
            </a:r>
            <a:r>
              <a:rPr lang="de-DE" dirty="0" err="1"/>
              <a:t>imprenditoriali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vengono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espressi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organizzazioni</a:t>
            </a:r>
            <a:b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diversi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livelli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Organizzazione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ombrello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Associazioni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categoria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(es.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industria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artigianato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</a:t>
            </a:r>
          </a:p>
          <a:p>
            <a:pPr>
              <a:spcAft>
                <a:spcPts val="500"/>
              </a:spcAft>
            </a:pP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Camere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ordini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professionali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Posizioni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è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importante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per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</a:t>
            </a:r>
            <a:r>
              <a:rPr lang="de-DE" sz="2200" dirty="0" err="1">
                <a:solidFill>
                  <a:srgbClr val="BF5A08"/>
                </a:solidFill>
              </a:rPr>
              <a:t>occupazione</a:t>
            </a:r>
            <a:r>
              <a:rPr lang="de-DE" sz="2200" dirty="0">
                <a:solidFill>
                  <a:srgbClr val="BF5A08"/>
                </a:solidFill>
              </a:rPr>
              <a:t> e </a:t>
            </a:r>
            <a:r>
              <a:rPr lang="de-DE" sz="2200" dirty="0" err="1">
                <a:solidFill>
                  <a:srgbClr val="BF5A08"/>
                </a:solidFill>
              </a:rPr>
              <a:t>il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reddito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lavoratori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lavoratrici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Obiettivo dell’istruzione e formazione professionale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acquisire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una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competenza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operativa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/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it-IT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 e formazione professionale deve essere di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alta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qualità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trasmettere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sia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esperienza</a:t>
            </a:r>
            <a:r>
              <a:rPr lang="de-DE" sz="2200" dirty="0">
                <a:solidFill>
                  <a:srgbClr val="BF5A08"/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‘soft </a:t>
            </a:r>
            <a:r>
              <a:rPr lang="de-DE" sz="2200" dirty="0" err="1">
                <a:solidFill>
                  <a:srgbClr val="BF5A08"/>
                </a:solidFill>
              </a:rPr>
              <a:t>skills</a:t>
            </a:r>
            <a:r>
              <a:rPr lang="it-IT" sz="2000" dirty="0">
                <a:solidFill>
                  <a:schemeClr val="accent1"/>
                </a:solidFill>
              </a:rPr>
              <a:t>’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 </a:t>
            </a:r>
            <a:r>
              <a:rPr lang="de-DE" sz="2200" dirty="0" err="1">
                <a:solidFill>
                  <a:srgbClr val="BF5A08"/>
                </a:solidFill>
              </a:rPr>
              <a:t>diritti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dell’apprendista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protetti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Lavoratori</a:t>
            </a:r>
            <a:r>
              <a:rPr lang="de-DE" dirty="0"/>
              <a:t>/</a:t>
            </a:r>
            <a:r>
              <a:rPr lang="de-DE" dirty="0" err="1"/>
              <a:t>lavoratrici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Richieste</a:t>
            </a: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possibilità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formazione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generazioni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future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>
                <a:solidFill>
                  <a:srgbClr val="BF5A08"/>
                </a:solidFill>
              </a:rPr>
              <a:t>non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devono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impiegare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apprendisti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come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br>
              <a:rPr lang="de-DE" sz="2200" dirty="0">
                <a:solidFill>
                  <a:srgbClr val="BF5A08"/>
                </a:solidFill>
              </a:rPr>
            </a:br>
            <a:r>
              <a:rPr lang="de-DE" sz="2200" dirty="0">
                <a:solidFill>
                  <a:srgbClr val="BF5A08"/>
                </a:solidFill>
              </a:rPr>
              <a:t>forza </a:t>
            </a:r>
            <a:r>
              <a:rPr lang="de-DE" sz="2200" dirty="0" err="1">
                <a:solidFill>
                  <a:srgbClr val="BF5A08"/>
                </a:solidFill>
              </a:rPr>
              <a:t>lavoro</a:t>
            </a:r>
            <a:r>
              <a:rPr lang="de-DE" sz="2200" dirty="0">
                <a:solidFill>
                  <a:srgbClr val="BF5A08"/>
                </a:solidFill>
              </a:rPr>
              <a:t> a </a:t>
            </a:r>
            <a:r>
              <a:rPr lang="de-DE" sz="2200" dirty="0" err="1">
                <a:solidFill>
                  <a:srgbClr val="BF5A08"/>
                </a:solidFill>
              </a:rPr>
              <a:t>basso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costo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“La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in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azienda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verificata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 </a:t>
            </a:r>
            <a:r>
              <a:rPr lang="de-DE" sz="2200" dirty="0" err="1">
                <a:solidFill>
                  <a:srgbClr val="BF5A08"/>
                </a:solidFill>
              </a:rPr>
              <a:t>enti</a:t>
            </a:r>
            <a:r>
              <a:rPr lang="de-DE" sz="2200" dirty="0">
                <a:solidFill>
                  <a:srgbClr val="BF5A08"/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indipendenti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L’istruzione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formazione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professionale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deve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DE" sz="2200" dirty="0" err="1">
                <a:solidFill>
                  <a:srgbClr val="BF5A08"/>
                </a:solidFill>
              </a:rPr>
              <a:t>completa</a:t>
            </a:r>
            <a:r>
              <a:rPr lang="de-DE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offrire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200" dirty="0" err="1">
                <a:solidFill>
                  <a:srgbClr val="BF5A08"/>
                </a:solidFill>
              </a:rPr>
              <a:t>opportunità</a:t>
            </a:r>
            <a:r>
              <a:rPr lang="de-DE" sz="2200" dirty="0">
                <a:solidFill>
                  <a:srgbClr val="BF5A08"/>
                </a:solidFill>
              </a:rPr>
              <a:t> di </a:t>
            </a:r>
            <a:r>
              <a:rPr lang="de-DE" sz="2200" dirty="0" err="1">
                <a:solidFill>
                  <a:srgbClr val="BF5A08"/>
                </a:solidFill>
              </a:rPr>
              <a:t>carriera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it-IT" sz="2000" dirty="0"/>
              <a:t>”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4810</Words>
  <Application>Microsoft Office PowerPoint</Application>
  <PresentationFormat>Breitbild</PresentationFormat>
  <Paragraphs>617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3" baseType="lpstr">
      <vt:lpstr>Arial</vt:lpstr>
      <vt:lpstr>Arial Narrow</vt:lpstr>
      <vt:lpstr>Calibri</vt:lpstr>
      <vt:lpstr>Wingdings</vt:lpstr>
      <vt:lpstr>Wingdings 3</vt:lpstr>
      <vt:lpstr>Office</vt:lpstr>
      <vt:lpstr>1_Office</vt:lpstr>
      <vt:lpstr> </vt:lpstr>
      <vt:lpstr>Contenuto</vt:lpstr>
      <vt:lpstr>PowerPoint-Präsentation</vt:lpstr>
      <vt:lpstr>Visione d’insieme</vt:lpstr>
      <vt:lpstr>Datori di lavoro e organizzazioni imprenditoriali</vt:lpstr>
      <vt:lpstr>Datori di lavoro e organizzazioni imprenditoriali</vt:lpstr>
      <vt:lpstr>Datori di lavoro e organizzazioni imprenditoriali</vt:lpstr>
      <vt:lpstr>Lavoratori/Lavoratrici</vt:lpstr>
      <vt:lpstr>Lavoratori/lavoratrici</vt:lpstr>
      <vt:lpstr>Datori di lavoro</vt:lpstr>
      <vt:lpstr>Società e Stato</vt:lpstr>
      <vt:lpstr>Società e Stato</vt:lpstr>
      <vt:lpstr>Società e Stato</vt:lpstr>
      <vt:lpstr>Tirando le somme:</vt:lpstr>
      <vt:lpstr>Tirando le somme:</vt:lpstr>
      <vt:lpstr>PowerPoint-Präsentation</vt:lpstr>
      <vt:lpstr>Visione d’insieme</vt:lpstr>
      <vt:lpstr>Visione d’insieme</vt:lpstr>
      <vt:lpstr>Orientamenti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del Sistema duale di istruzione e formazione professionale</vt:lpstr>
      <vt:lpstr>Sviluppo degli standard</vt:lpstr>
      <vt:lpstr>Sviluppo degli standard</vt:lpstr>
      <vt:lpstr>Sviluppo degli standard</vt:lpstr>
      <vt:lpstr>Sviluppo degli standard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Garanzia della qualità</vt:lpstr>
      <vt:lpstr>Verifica e certificazione</vt:lpstr>
      <vt:lpstr>Monitoraggio della formazione</vt:lpstr>
      <vt:lpstr>Verifica e certificazione</vt:lpstr>
      <vt:lpstr>Verifica e certificazione</vt:lpstr>
      <vt:lpstr>PowerPoint-Präsentation</vt:lpstr>
      <vt:lpstr>Sintesi – Il motore della Formazione professionale duale</vt:lpstr>
      <vt:lpstr>Sintesi – Il motore della Formazione professionale duale</vt:lpstr>
      <vt:lpstr>Ulteriori informazioni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198</cp:revision>
  <dcterms:created xsi:type="dcterms:W3CDTF">2020-12-18T10:19:10Z</dcterms:created>
  <dcterms:modified xsi:type="dcterms:W3CDTF">2024-05-16T11:12:49Z</dcterms:modified>
</cp:coreProperties>
</file>