
<file path=[Content_Types].xml><?xml version="1.0" encoding="utf-8"?>
<Types xmlns="http://schemas.openxmlformats.org/package/2006/content-types">
  <Default Extension="png" ContentType="image/png"/>
  <Default Extension="svg" ContentType="image/sv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9"/>
  </p:notesMasterIdLst>
  <p:sldIdLst>
    <p:sldId id="257" r:id="rId3"/>
    <p:sldId id="292" r:id="rId4"/>
    <p:sldId id="256" r:id="rId5"/>
    <p:sldId id="258" r:id="rId6"/>
    <p:sldId id="259" r:id="rId7"/>
    <p:sldId id="293" r:id="rId8"/>
    <p:sldId id="294" r:id="rId9"/>
    <p:sldId id="296" r:id="rId10"/>
    <p:sldId id="297" r:id="rId11"/>
    <p:sldId id="298" r:id="rId12"/>
    <p:sldId id="262" r:id="rId13"/>
    <p:sldId id="302" r:id="rId14"/>
    <p:sldId id="299" r:id="rId15"/>
    <p:sldId id="263" r:id="rId16"/>
    <p:sldId id="300" r:id="rId17"/>
    <p:sldId id="331" r:id="rId18"/>
    <p:sldId id="264" r:id="rId19"/>
    <p:sldId id="265" r:id="rId20"/>
    <p:sldId id="336" r:id="rId21"/>
    <p:sldId id="266" r:id="rId22"/>
    <p:sldId id="338" r:id="rId23"/>
    <p:sldId id="304" r:id="rId24"/>
    <p:sldId id="305" r:id="rId25"/>
    <p:sldId id="333" r:id="rId26"/>
    <p:sldId id="339" r:id="rId27"/>
    <p:sldId id="308" r:id="rId28"/>
    <p:sldId id="309" r:id="rId29"/>
    <p:sldId id="334" r:id="rId30"/>
    <p:sldId id="340" r:id="rId31"/>
    <p:sldId id="316" r:id="rId32"/>
    <p:sldId id="317" r:id="rId33"/>
    <p:sldId id="341" r:id="rId34"/>
    <p:sldId id="319" r:id="rId35"/>
    <p:sldId id="320" r:id="rId36"/>
    <p:sldId id="321" r:id="rId37"/>
    <p:sldId id="322" r:id="rId38"/>
    <p:sldId id="323" r:id="rId39"/>
    <p:sldId id="335" r:id="rId40"/>
    <p:sldId id="342" r:id="rId41"/>
    <p:sldId id="326" r:id="rId42"/>
    <p:sldId id="327" r:id="rId43"/>
    <p:sldId id="332" r:id="rId44"/>
    <p:sldId id="329" r:id="rId45"/>
    <p:sldId id="330" r:id="rId46"/>
    <p:sldId id="290" r:id="rId47"/>
    <p:sldId id="291" r:id="rId48"/>
  </p:sldIdLst>
  <p:sldSz cx="12192000" cy="6858000"/>
  <p:notesSz cx="6858000" cy="9144000"/>
  <p:custDataLst>
    <p:tags r:id="rId50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3953" userDrawn="1">
          <p15:clr>
            <a:srgbClr val="A4A3A4"/>
          </p15:clr>
        </p15:guide>
        <p15:guide id="3" orient="horz" pos="2840" userDrawn="1">
          <p15:clr>
            <a:srgbClr val="A4A3A4"/>
          </p15:clr>
        </p15:guide>
        <p15:guide id="4" orient="horz" pos="3317" userDrawn="1">
          <p15:clr>
            <a:srgbClr val="A4A3A4"/>
          </p15:clr>
        </p15:guide>
        <p15:guide id="5" orient="horz" pos="3521" userDrawn="1">
          <p15:clr>
            <a:srgbClr val="A4A3A4"/>
          </p15:clr>
        </p15:guide>
        <p15:guide id="6" pos="5858" userDrawn="1">
          <p15:clr>
            <a:srgbClr val="A4A3A4"/>
          </p15:clr>
        </p15:guide>
        <p15:guide id="7" pos="6063" userDrawn="1">
          <p15:clr>
            <a:srgbClr val="A4A3A4"/>
          </p15:clr>
        </p15:guide>
        <p15:guide id="8" orient="horz" pos="2137" userDrawn="1">
          <p15:clr>
            <a:srgbClr val="A4A3A4"/>
          </p15:clr>
        </p15:guide>
        <p15:guide id="9" orient="horz" pos="200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0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BF5A0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683" autoAdjust="0"/>
    <p:restoredTop sz="71879" autoAdjust="0"/>
  </p:normalViewPr>
  <p:slideViewPr>
    <p:cSldViewPr snapToGrid="0" showGuides="1">
      <p:cViewPr varScale="1">
        <p:scale>
          <a:sx n="79" d="100"/>
          <a:sy n="79" d="100"/>
        </p:scale>
        <p:origin x="534" y="90"/>
      </p:cViewPr>
      <p:guideLst>
        <p:guide orient="horz" pos="1344"/>
        <p:guide pos="3953"/>
        <p:guide orient="horz" pos="2840"/>
        <p:guide orient="horz" pos="3317"/>
        <p:guide orient="horz" pos="3521"/>
        <p:guide pos="5858"/>
        <p:guide pos="6063"/>
        <p:guide orient="horz" pos="2137"/>
        <p:guide orient="horz" pos="2001"/>
      </p:guideLst>
    </p:cSldViewPr>
  </p:slideViewPr>
  <p:outlineViewPr>
    <p:cViewPr>
      <p:scale>
        <a:sx n="33" d="100"/>
        <a:sy n="33" d="100"/>
      </p:scale>
      <p:origin x="0" y="-2679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66" d="100"/>
          <a:sy n="66" d="100"/>
        </p:scale>
        <p:origin x="3134" y="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tags" Target="tags/tag1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commentAuthors" Target="commentAuthors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16.05.2024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1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1. &gt;&gt;&gt; </a:t>
            </a:r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Comissões de examinação paritárias, padrões de formação acordados de comum acordo, gestão conjunta do sistema a todos os níveis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1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2. &gt;&gt;&gt; </a:t>
            </a:r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Até aprox. 70% em contexto empresarial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1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3. &gt;&gt;&gt; </a:t>
            </a:r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Padrões de formação profissional, certificados emitidos pelas câmaras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1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4. &gt;&gt;&gt; </a:t>
            </a:r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Nas e das empresas, formadores oficiais nas escolas profissionais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1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5. &gt;&gt;&gt; </a:t>
            </a:r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Relatórios de dados, relatório de formação profissional, padrões de formação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 impulso para o desenvolvimento e a atualização de padrões de formação provém das empresas e das câmaras. Sabem, melhor do que ninguém, quais os conhecimentos necessários.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sng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Outras funções: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Apoiar as empresas na procura por formandos, formalização de contratos de formação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Mediação entre formandos e empresas em caso de litígio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A economia investe anualmente 8.4 mil milhões de euros na formação profissional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 impulso para o desenvolvimento e a atualização de padrões de formação provém das empresas e das câmaras. Sabem, melhor do que ninguém, quais os conhecimentos necessários.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sng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Outras funções: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Apoiar as empresas na procura por formandos, formalização de contratos de formação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Mediação entre formandos e empresas em caso de litígio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A economia investe anualmente 8.4 mil milhões de euros na formação profissional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74643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 impulso para o desenvolvimento e a atualização de padrões de formação provém das empresas e das câmaras. Sabem, melhor do que ninguém, quais os conhecimentos necessários.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sng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Outras funções: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Apoiar as empresas na procura por formandos, formalização de contratos de formação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Mediação entre formandos e empresas em caso de litígio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A economia investe anualmente 8.4 mil milhões de euros na formação profissional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68232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 processo de votação e de aprovação de novos regulamentos de formação é conduzido pelo Instituto Federal de Formação Profissional.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Os parceiros económicos e sociais intervêm em todo o processo.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 processo de votação e de aprovação de novos regulamentos de formação é conduzido pelo Instituto Federal de Formação Profissional.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Os parceiros económicos e sociais intervêm em todo o processo.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2425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57617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detalhada</a:t>
            </a:r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financiamento estatal ronda os 4,6 mil milhões de euros, dos quais 3,4 mil milhões de euros se destinam a 1550 escolas profissionais e aprox. 1,17 mil milhões de euros a medidas de controlo, monitorização e fomento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estado promulga a lei de formação profissional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caso necessário, voltar a resumir os diapositivos anteriores:</a:t>
            </a:r>
          </a:p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Três agentes principais definem, de forma equitativa, os padrões fundamentais da formação profissional dual. 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Estes padrões seguem os requisitos concretos provenientes do mundo laboral.  </a:t>
            </a:r>
            <a:endParaRPr lang="de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57313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36085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70204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19885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31809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76419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65504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8212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68321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80057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7811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9070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23540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61738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79240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8275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10304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94250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32649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39701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6160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7335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9285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u="sng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No total, aprox. 53% da população iniciou uma formação profissional dual ao longo da sua vida</a:t>
            </a:r>
          </a:p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A taxa de empregabilidade é elevada: aprox. 96% de quem conclui a formação encontra emprego (comparativamente com 82% de quem não tem formação profissional)</a:t>
            </a:r>
          </a:p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 efeito positivo: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a taxa de desemprego dos jovens na Alemanha é de </a:t>
            </a: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aprox. 5%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tempo de desenvolvimento contínuo e de implementação de padrões é, no máx, de 1 ano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Os padrões de formação são adaptados de forma dinâmica nos dois locais de formação aos requisitos do mundo laboral</a:t>
            </a: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O BIBB investiga continuamente as mudanças ocorridas a nível laboral e de formação; os achados são integrados no processo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26672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09890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1363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3753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u="sng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No total, aprox. 53% da população iniciou uma formação profissional dual ao longo da sua vida</a:t>
            </a:r>
          </a:p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A taxa de empregabilidade é elevada: aprox. 96% de quem conclui a formação encontra emprego (comparativamente com 82% de quem não tem formação profissional)</a:t>
            </a:r>
          </a:p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 efeito positivo: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a taxa de desemprego dos jovens na Alemanha é de </a:t>
            </a: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aprox. 5%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1798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u="sng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No total, aprox. 53% da população iniciou uma formação profissional dual ao longo da sua vida</a:t>
            </a:r>
          </a:p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A taxa de empregabilidade é elevada: aprox. 96% de quem conclui a formação encontra emprego (comparativamente com 82% de quem não tem formação profissional)</a:t>
            </a:r>
          </a:p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 efeito positivo: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a taxa de desemprego dos jovens na Alemanha é de </a:t>
            </a: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aprox. 5%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2624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u="sng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No total, aprox. 53% da população iniciou uma formação profissional dual ao longo da sua vida</a:t>
            </a:r>
          </a:p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A taxa de empregabilidade é elevada: aprox. 96% de quem conclui a formação encontra emprego (comparativamente com 82% de quem não tem formação profissional)</a:t>
            </a:r>
          </a:p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 efeito positivo: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a taxa de desemprego dos jovens na Alemanha é de </a:t>
            </a: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aprox. 5%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847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u="sng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No total, aprox. 53% da população iniciou uma formação profissional dual ao longo da sua vida</a:t>
            </a:r>
          </a:p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A taxa de empregabilidade é elevada: aprox. 96% de quem conclui a formação encontra emprego (comparativamente com 82% de quem não tem formação profissional)</a:t>
            </a:r>
          </a:p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 efeito positivo: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a taxa de desemprego dos jovens na Alemanha é de </a:t>
            </a: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aprox. 5%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8689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Informação complementar:</a:t>
            </a:r>
          </a:p>
          <a:p>
            <a:endParaRPr lang="de-DE" sz="1200" u="sng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No total, aprox. 53% da população iniciou uma formação profissional dual ao longo da sua vida</a:t>
            </a:r>
          </a:p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&gt; A taxa de empregabilidade é elevada: aprox. 96% de quem conclui a formação encontra emprego (comparativamente com 82% de quem não tem formação profissional)</a:t>
            </a:r>
          </a:p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/>
            <a:r>
              <a:rPr lang="pt-PT" sz="1200" b="0" i="0" u="sng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O efeito positivo: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a taxa de desemprego dos jovens na Alemanha é de </a:t>
            </a:r>
          </a:p>
          <a:p>
            <a:pPr rtl="0"/>
            <a:r>
              <a:rPr lang="pt-PT" sz="1200" b="0" i="0" u="none" strike="noStrike" kern="120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Calibri"/>
                <a:ea typeface="+mn-ea"/>
                <a:cs typeface="+mn-cs"/>
              </a:rPr>
              <a:t>aprox. 5%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2504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7.emf"/><Relationship Id="rId7" Type="http://schemas.openxmlformats.org/officeDocument/2006/relationships/image" Target="../media/image31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3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12.svg"/><Relationship Id="rId10" Type="http://schemas.openxmlformats.org/officeDocument/2006/relationships/image" Target="../media/image17.emf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>
            <a:fillRect/>
          </a:stretch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>
            <a:fillRect/>
          </a:stretch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ct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3 Zeilen: Ort, Datum, Referent*in</a:t>
            </a:r>
          </a:p>
          <a:p>
            <a:pPr lvl="0"/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>
            <a:fillRect/>
          </a:stretch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ct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3 Zeilen: Ort, Datum, Referent*in</a:t>
            </a:r>
          </a:p>
          <a:p>
            <a:pPr lvl="0"/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for international Cooperation </a:t>
            </a:r>
            <a:b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Vocational Education and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>
            <a:fillRect/>
          </a:stretch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ct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3 Zeilen: Ort, Datum, Referent*in</a:t>
            </a:r>
          </a:p>
          <a:p>
            <a:pPr lvl="0"/>
            <a:endParaRPr lang="de-DE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>
            <a:fillRect/>
          </a:stretch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>
            <a:fillRect/>
          </a:stretch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ct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3 Zeilen: Ort, Datum, Referent*in</a:t>
            </a:r>
          </a:p>
          <a:p>
            <a:pPr lvl="0"/>
            <a:endParaRPr lang="de-DE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for international Cooperation </a:t>
            </a:r>
            <a:b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Vocational Education and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>
            <a:fillRect/>
          </a:stretch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ct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ct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t="6646" r="5164" b="14435"/>
          <a:stretch>
            <a:fillRect/>
          </a:stretch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ct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Berufsausbildung in </a:t>
            </a:r>
            <a:br>
              <a:rPr lang="de-DE"/>
            </a:br>
            <a:r>
              <a:rPr lang="de-DE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>
            <a:fillRect/>
          </a:stretch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ct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ct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>
            <a:fillRect/>
          </a:stretch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>
            <a:fillRect/>
          </a:stretch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>
              <a:fillRect/>
            </a:stretch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>
              <a:fillRect/>
            </a:stretch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" r="2141" b="11120"/>
          <a:stretch>
            <a:fillRect/>
          </a:stretch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4455" y="5714934"/>
            <a:ext cx="1888119" cy="395896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ct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Berufsausbildung in </a:t>
            </a:r>
            <a:br>
              <a:rPr lang="de-DE"/>
            </a:br>
            <a:r>
              <a:rPr lang="de-DE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Organismo central do governo federal para a cooperação internacional em matéria de formação profissional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9FB7420-B314-4A1B-98C8-8DEF61DACAB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4" y="5403220"/>
            <a:ext cx="2159739" cy="118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extLst mod="1"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" r="15010"/>
          <a:stretch>
            <a:fillRect/>
          </a:stretch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ct val="0"/>
              </a:spcBef>
              <a:defRPr sz="2800"/>
            </a:lvl1pPr>
          </a:lstStyle>
          <a:p>
            <a:pPr marL="0" indent="0">
              <a:buNone/>
            </a:pPr>
            <a:r>
              <a:rPr lang="de-DE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>
            <a:fillRect/>
          </a:stretch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F948781-E67F-4F98-B879-011157891DFD}"/>
              </a:ext>
            </a:extLst>
          </p:cNvPr>
          <p:cNvSpPr txBox="1"/>
          <p:nvPr userDrawn="1"/>
        </p:nvSpPr>
        <p:spPr>
          <a:xfrm>
            <a:off x="1406545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5062C070-9756-4913-8053-E4FF8BFCA331}"/>
              </a:ext>
            </a:extLst>
          </p:cNvPr>
          <p:cNvSpPr/>
          <p:nvPr userDrawn="1"/>
        </p:nvSpPr>
        <p:spPr>
          <a:xfrm>
            <a:off x="-1" y="1052513"/>
            <a:ext cx="14931482" cy="41052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"/>
                  <a:lumOff val="94000"/>
                </a:schemeClr>
              </a:gs>
              <a:gs pos="94000">
                <a:srgbClr val="BF5A08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0956" y="1739872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4767" y="2531761"/>
            <a:ext cx="467373" cy="46737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0086" y="3176010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9423" y="3868280"/>
            <a:ext cx="278061" cy="39035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26563E0F-AF2B-432D-A6F1-DF273201637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468F78B-9DB2-4C38-96F5-81ED5C982FA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ED6A4187-BC77-41EB-964D-7DBAE26A8CE5}"/>
              </a:ext>
            </a:extLst>
          </p:cNvPr>
          <p:cNvSpPr txBox="1"/>
          <p:nvPr userDrawn="1"/>
        </p:nvSpPr>
        <p:spPr>
          <a:xfrm>
            <a:off x="1471859" y="1704090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98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>
            <a:fillRect/>
          </a:stretch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3830" b="21207"/>
          <a:stretch>
            <a:fillRect/>
          </a:stretch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ct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3 Zeilen: Ort, Datum, Referent*in</a:t>
            </a:r>
          </a:p>
          <a:p>
            <a:pPr lvl="0"/>
            <a:endParaRPr lang="de-DE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80272"/>
          <a:stretch>
            <a:fillRect/>
          </a:stretch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Editar formato de título principal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Editar formato de texto principal</a:t>
            </a:r>
          </a:p>
          <a:p>
            <a:pPr lvl="1" rtl="0"/>
            <a:r>
              <a:rPr lang="pt-PT" sz="20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Segundo nível</a:t>
            </a:r>
          </a:p>
          <a:p>
            <a:pPr lvl="2" rtl="0"/>
            <a:r>
              <a:rPr lang="pt-PT" sz="18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Terceiro nível</a:t>
            </a:r>
          </a:p>
          <a:p>
            <a:pPr lvl="3" rtl="0"/>
            <a:r>
              <a:rPr lang="pt-PT" sz="18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Quarto nível</a:t>
            </a:r>
          </a:p>
          <a:p>
            <a:pPr lvl="4" rtl="0"/>
            <a:r>
              <a:rPr lang="pt-PT" sz="18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84" r:id="rId3"/>
    <p:sldLayoutId id="2147483682" r:id="rId4"/>
    <p:sldLayoutId id="2147483683" r:id="rId5"/>
    <p:sldLayoutId id="2147483649" r:id="rId6"/>
    <p:sldLayoutId id="2147483660" r:id="rId7"/>
    <p:sldLayoutId id="2147483679" r:id="rId8"/>
    <p:sldLayoutId id="2147483663" r:id="rId9"/>
    <p:sldLayoutId id="2147483650" r:id="rId10"/>
    <p:sldLayoutId id="2147483653" r:id="rId11"/>
    <p:sldLayoutId id="2147483655" r:id="rId12"/>
    <p:sldLayoutId id="2147483661" r:id="rId13"/>
  </p:sldLayoutIdLst>
  <p:transition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>
            <a:fillRect/>
          </a:stretch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/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9.jpeg"/><Relationship Id="rId7" Type="http://schemas.openxmlformats.org/officeDocument/2006/relationships/image" Target="../media/image62.jpe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microsoft.com/office/2007/relationships/hdphoto" Target="../media/hdphoto1.wdp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Relationship Id="rId14" Type="http://schemas.openxmlformats.org/officeDocument/2006/relationships/image" Target="../media/image6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image" Target="../media/image70.png"/><Relationship Id="rId21" Type="http://schemas.openxmlformats.org/officeDocument/2006/relationships/image" Target="../media/image87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83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23" Type="http://schemas.openxmlformats.org/officeDocument/2006/relationships/image" Target="../media/image89.png"/><Relationship Id="rId10" Type="http://schemas.openxmlformats.org/officeDocument/2006/relationships/image" Target="../media/image77.png"/><Relationship Id="rId19" Type="http://schemas.microsoft.com/office/2007/relationships/hdphoto" Target="../media/hdphoto2.wdp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Relationship Id="rId22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42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4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42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43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99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5.svg"/><Relationship Id="rId11" Type="http://schemas.openxmlformats.org/officeDocument/2006/relationships/image" Target="../media/image98.png"/><Relationship Id="rId5" Type="http://schemas.openxmlformats.org/officeDocument/2006/relationships/image" Target="../media/image94.png"/><Relationship Id="rId10" Type="http://schemas.openxmlformats.org/officeDocument/2006/relationships/image" Target="../media/image45.svg"/><Relationship Id="rId4" Type="http://schemas.openxmlformats.org/officeDocument/2006/relationships/image" Target="../media/image93.sv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10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3.svg"/><Relationship Id="rId5" Type="http://schemas.openxmlformats.org/officeDocument/2006/relationships/image" Target="../media/image102.png"/><Relationship Id="rId10" Type="http://schemas.openxmlformats.org/officeDocument/2006/relationships/image" Target="../media/image105.svg"/><Relationship Id="rId4" Type="http://schemas.openxmlformats.org/officeDocument/2006/relationships/image" Target="../media/image101.svg"/><Relationship Id="rId9" Type="http://schemas.openxmlformats.org/officeDocument/2006/relationships/image" Target="../media/image10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2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103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6.png"/><Relationship Id="rId7" Type="http://schemas.openxmlformats.org/officeDocument/2006/relationships/image" Target="../media/image104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11" Type="http://schemas.openxmlformats.org/officeDocument/2006/relationships/image" Target="../media/image44.png"/><Relationship Id="rId5" Type="http://schemas.openxmlformats.org/officeDocument/2006/relationships/image" Target="../media/image57.png"/><Relationship Id="rId10" Type="http://schemas.openxmlformats.org/officeDocument/2006/relationships/image" Target="../media/image109.svg"/><Relationship Id="rId4" Type="http://schemas.openxmlformats.org/officeDocument/2006/relationships/image" Target="../media/image107.svg"/><Relationship Id="rId9" Type="http://schemas.openxmlformats.org/officeDocument/2006/relationships/image" Target="../media/image10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13" Type="http://schemas.openxmlformats.org/officeDocument/2006/relationships/image" Target="../media/image118.png"/><Relationship Id="rId18" Type="http://schemas.openxmlformats.org/officeDocument/2006/relationships/image" Target="../media/image123.svg"/><Relationship Id="rId3" Type="http://schemas.openxmlformats.org/officeDocument/2006/relationships/image" Target="../media/image110.png"/><Relationship Id="rId7" Type="http://schemas.openxmlformats.org/officeDocument/2006/relationships/image" Target="../media/image108.png"/><Relationship Id="rId12" Type="http://schemas.openxmlformats.org/officeDocument/2006/relationships/image" Target="../media/image117.svg"/><Relationship Id="rId17" Type="http://schemas.openxmlformats.org/officeDocument/2006/relationships/image" Target="../media/image122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21.svg"/><Relationship Id="rId20" Type="http://schemas.openxmlformats.org/officeDocument/2006/relationships/image" Target="../media/image125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3.svg"/><Relationship Id="rId11" Type="http://schemas.openxmlformats.org/officeDocument/2006/relationships/image" Target="../media/image116.png"/><Relationship Id="rId5" Type="http://schemas.openxmlformats.org/officeDocument/2006/relationships/image" Target="../media/image112.png"/><Relationship Id="rId15" Type="http://schemas.openxmlformats.org/officeDocument/2006/relationships/image" Target="../media/image120.png"/><Relationship Id="rId10" Type="http://schemas.openxmlformats.org/officeDocument/2006/relationships/image" Target="../media/image115.svg"/><Relationship Id="rId19" Type="http://schemas.openxmlformats.org/officeDocument/2006/relationships/image" Target="../media/image124.png"/><Relationship Id="rId4" Type="http://schemas.openxmlformats.org/officeDocument/2006/relationships/image" Target="../media/image111.svg"/><Relationship Id="rId9" Type="http://schemas.openxmlformats.org/officeDocument/2006/relationships/image" Target="../media/image114.png"/><Relationship Id="rId14" Type="http://schemas.openxmlformats.org/officeDocument/2006/relationships/image" Target="../media/image11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6.png"/><Relationship Id="rId7" Type="http://schemas.openxmlformats.org/officeDocument/2006/relationships/image" Target="../media/image104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11" Type="http://schemas.openxmlformats.org/officeDocument/2006/relationships/image" Target="../media/image44.png"/><Relationship Id="rId5" Type="http://schemas.openxmlformats.org/officeDocument/2006/relationships/image" Target="../media/image57.png"/><Relationship Id="rId10" Type="http://schemas.openxmlformats.org/officeDocument/2006/relationships/image" Target="../media/image109.svg"/><Relationship Id="rId4" Type="http://schemas.openxmlformats.org/officeDocument/2006/relationships/image" Target="../media/image107.svg"/><Relationship Id="rId9" Type="http://schemas.openxmlformats.org/officeDocument/2006/relationships/image" Target="../media/image10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svg"/><Relationship Id="rId13" Type="http://schemas.openxmlformats.org/officeDocument/2006/relationships/image" Target="../media/image133.png"/><Relationship Id="rId3" Type="http://schemas.openxmlformats.org/officeDocument/2006/relationships/image" Target="../media/image108.png"/><Relationship Id="rId7" Type="http://schemas.openxmlformats.org/officeDocument/2006/relationships/image" Target="../media/image127.png"/><Relationship Id="rId12" Type="http://schemas.openxmlformats.org/officeDocument/2006/relationships/image" Target="../media/image132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1.svg"/><Relationship Id="rId11" Type="http://schemas.openxmlformats.org/officeDocument/2006/relationships/image" Target="../media/image131.png"/><Relationship Id="rId5" Type="http://schemas.openxmlformats.org/officeDocument/2006/relationships/image" Target="../media/image126.png"/><Relationship Id="rId10" Type="http://schemas.openxmlformats.org/officeDocument/2006/relationships/image" Target="../media/image130.svg"/><Relationship Id="rId4" Type="http://schemas.openxmlformats.org/officeDocument/2006/relationships/image" Target="../media/image109.svg"/><Relationship Id="rId9" Type="http://schemas.openxmlformats.org/officeDocument/2006/relationships/image" Target="../media/image129.png"/><Relationship Id="rId14" Type="http://schemas.openxmlformats.org/officeDocument/2006/relationships/image" Target="../media/image13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6.png"/><Relationship Id="rId7" Type="http://schemas.openxmlformats.org/officeDocument/2006/relationships/image" Target="../media/image104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11" Type="http://schemas.openxmlformats.org/officeDocument/2006/relationships/image" Target="../media/image44.png"/><Relationship Id="rId5" Type="http://schemas.openxmlformats.org/officeDocument/2006/relationships/image" Target="../media/image57.png"/><Relationship Id="rId10" Type="http://schemas.openxmlformats.org/officeDocument/2006/relationships/image" Target="../media/image109.svg"/><Relationship Id="rId4" Type="http://schemas.openxmlformats.org/officeDocument/2006/relationships/image" Target="../media/image107.svg"/><Relationship Id="rId9" Type="http://schemas.openxmlformats.org/officeDocument/2006/relationships/image" Target="../media/image10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svg"/><Relationship Id="rId13" Type="http://schemas.openxmlformats.org/officeDocument/2006/relationships/image" Target="../media/image141.png"/><Relationship Id="rId18" Type="http://schemas.openxmlformats.org/officeDocument/2006/relationships/image" Target="../media/image146.svg"/><Relationship Id="rId3" Type="http://schemas.openxmlformats.org/officeDocument/2006/relationships/image" Target="../media/image108.png"/><Relationship Id="rId7" Type="http://schemas.openxmlformats.org/officeDocument/2006/relationships/image" Target="../media/image135.png"/><Relationship Id="rId12" Type="http://schemas.openxmlformats.org/officeDocument/2006/relationships/image" Target="../media/image140.svg"/><Relationship Id="rId17" Type="http://schemas.openxmlformats.org/officeDocument/2006/relationships/image" Target="../media/image145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44.svg"/><Relationship Id="rId20" Type="http://schemas.openxmlformats.org/officeDocument/2006/relationships/image" Target="../media/image148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2.svg"/><Relationship Id="rId11" Type="http://schemas.openxmlformats.org/officeDocument/2006/relationships/image" Target="../media/image139.png"/><Relationship Id="rId5" Type="http://schemas.openxmlformats.org/officeDocument/2006/relationships/image" Target="../media/image131.png"/><Relationship Id="rId15" Type="http://schemas.openxmlformats.org/officeDocument/2006/relationships/image" Target="../media/image143.png"/><Relationship Id="rId10" Type="http://schemas.openxmlformats.org/officeDocument/2006/relationships/image" Target="../media/image138.svg"/><Relationship Id="rId19" Type="http://schemas.openxmlformats.org/officeDocument/2006/relationships/image" Target="../media/image147.png"/><Relationship Id="rId4" Type="http://schemas.openxmlformats.org/officeDocument/2006/relationships/image" Target="../media/image109.svg"/><Relationship Id="rId9" Type="http://schemas.openxmlformats.org/officeDocument/2006/relationships/image" Target="../media/image137.png"/><Relationship Id="rId14" Type="http://schemas.openxmlformats.org/officeDocument/2006/relationships/image" Target="../media/image142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svg"/><Relationship Id="rId13" Type="http://schemas.openxmlformats.org/officeDocument/2006/relationships/image" Target="../media/image149.png"/><Relationship Id="rId3" Type="http://schemas.openxmlformats.org/officeDocument/2006/relationships/image" Target="../media/image108.png"/><Relationship Id="rId7" Type="http://schemas.openxmlformats.org/officeDocument/2006/relationships/image" Target="../media/image137.png"/><Relationship Id="rId12" Type="http://schemas.openxmlformats.org/officeDocument/2006/relationships/image" Target="../media/image144.sv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48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6.svg"/><Relationship Id="rId11" Type="http://schemas.openxmlformats.org/officeDocument/2006/relationships/image" Target="../media/image143.png"/><Relationship Id="rId5" Type="http://schemas.openxmlformats.org/officeDocument/2006/relationships/image" Target="../media/image145.png"/><Relationship Id="rId15" Type="http://schemas.openxmlformats.org/officeDocument/2006/relationships/image" Target="../media/image147.png"/><Relationship Id="rId10" Type="http://schemas.openxmlformats.org/officeDocument/2006/relationships/image" Target="../media/image140.svg"/><Relationship Id="rId4" Type="http://schemas.openxmlformats.org/officeDocument/2006/relationships/image" Target="../media/image109.svg"/><Relationship Id="rId9" Type="http://schemas.openxmlformats.org/officeDocument/2006/relationships/image" Target="../media/image139.png"/><Relationship Id="rId14" Type="http://schemas.openxmlformats.org/officeDocument/2006/relationships/image" Target="../media/image150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6.png"/><Relationship Id="rId7" Type="http://schemas.openxmlformats.org/officeDocument/2006/relationships/image" Target="../media/image104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11" Type="http://schemas.openxmlformats.org/officeDocument/2006/relationships/image" Target="../media/image44.png"/><Relationship Id="rId5" Type="http://schemas.openxmlformats.org/officeDocument/2006/relationships/image" Target="../media/image57.png"/><Relationship Id="rId10" Type="http://schemas.openxmlformats.org/officeDocument/2006/relationships/image" Target="../media/image109.svg"/><Relationship Id="rId4" Type="http://schemas.openxmlformats.org/officeDocument/2006/relationships/image" Target="../media/image107.svg"/><Relationship Id="rId9" Type="http://schemas.openxmlformats.org/officeDocument/2006/relationships/image" Target="../media/image10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svg"/><Relationship Id="rId13" Type="http://schemas.openxmlformats.org/officeDocument/2006/relationships/image" Target="../media/image155.png"/><Relationship Id="rId3" Type="http://schemas.openxmlformats.org/officeDocument/2006/relationships/image" Target="../media/image108.png"/><Relationship Id="rId7" Type="http://schemas.openxmlformats.org/officeDocument/2006/relationships/image" Target="../media/image143.png"/><Relationship Id="rId12" Type="http://schemas.openxmlformats.org/officeDocument/2006/relationships/image" Target="../media/image154.sv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158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8.svg"/><Relationship Id="rId11" Type="http://schemas.openxmlformats.org/officeDocument/2006/relationships/image" Target="../media/image153.png"/><Relationship Id="rId5" Type="http://schemas.openxmlformats.org/officeDocument/2006/relationships/image" Target="../media/image137.png"/><Relationship Id="rId15" Type="http://schemas.openxmlformats.org/officeDocument/2006/relationships/image" Target="../media/image157.png"/><Relationship Id="rId10" Type="http://schemas.openxmlformats.org/officeDocument/2006/relationships/image" Target="../media/image152.svg"/><Relationship Id="rId4" Type="http://schemas.openxmlformats.org/officeDocument/2006/relationships/image" Target="../media/image109.svg"/><Relationship Id="rId9" Type="http://schemas.openxmlformats.org/officeDocument/2006/relationships/image" Target="../media/image151.png"/><Relationship Id="rId14" Type="http://schemas.openxmlformats.org/officeDocument/2006/relationships/image" Target="../media/image15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svg"/><Relationship Id="rId11" Type="http://schemas.openxmlformats.org/officeDocument/2006/relationships/image" Target="../media/image43.sv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svg"/><Relationship Id="rId9" Type="http://schemas.openxmlformats.org/officeDocument/2006/relationships/image" Target="../media/image41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svg"/><Relationship Id="rId3" Type="http://schemas.openxmlformats.org/officeDocument/2006/relationships/image" Target="../media/image92.png"/><Relationship Id="rId7" Type="http://schemas.openxmlformats.org/officeDocument/2006/relationships/image" Target="../media/image159.png"/><Relationship Id="rId12" Type="http://schemas.openxmlformats.org/officeDocument/2006/relationships/image" Target="../media/image162.sv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5.svg"/><Relationship Id="rId11" Type="http://schemas.openxmlformats.org/officeDocument/2006/relationships/image" Target="../media/image161.png"/><Relationship Id="rId5" Type="http://schemas.openxmlformats.org/officeDocument/2006/relationships/image" Target="../media/image94.png"/><Relationship Id="rId10" Type="http://schemas.openxmlformats.org/officeDocument/2006/relationships/image" Target="../media/image45.svg"/><Relationship Id="rId4" Type="http://schemas.openxmlformats.org/officeDocument/2006/relationships/image" Target="../media/image93.svg"/><Relationship Id="rId9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et.international/de/54887.php" TargetMode="External"/><Relationship Id="rId13" Type="http://schemas.openxmlformats.org/officeDocument/2006/relationships/hyperlink" Target="https://www.govet.international/en/index.php" TargetMode="External"/><Relationship Id="rId3" Type="http://schemas.openxmlformats.org/officeDocument/2006/relationships/hyperlink" Target="https://www.bibb.de/datenreport/de/189191.php" TargetMode="External"/><Relationship Id="rId7" Type="http://schemas.openxmlformats.org/officeDocument/2006/relationships/hyperlink" Target="https://www.govet.international/de/54899.php" TargetMode="External"/><Relationship Id="rId12" Type="http://schemas.openxmlformats.org/officeDocument/2006/relationships/hyperlink" Target="http://www.gesetze-im-internet.de/betrvg/" TargetMode="External"/><Relationship Id="rId17" Type="http://schemas.openxmlformats.org/officeDocument/2006/relationships/hyperlink" Target="mailto:govet@bibb.de" TargetMode="External"/><Relationship Id="rId2" Type="http://schemas.openxmlformats.org/officeDocument/2006/relationships/hyperlink" Target="https://www.bmbf.de/SharedDocs/Downloads/de/2024/240508-berufsbildungsbericht-24.pdf?__blob=publicationFile&amp;v=1" TargetMode="External"/><Relationship Id="rId16" Type="http://schemas.openxmlformats.org/officeDocument/2006/relationships/hyperlink" Target="https://www.govet.international/de/54879.php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bibb.de/dienst/publikationen/de/19200" TargetMode="External"/><Relationship Id="rId11" Type="http://schemas.openxmlformats.org/officeDocument/2006/relationships/hyperlink" Target="http://www.gesetze-im-internet.de/tvg/index.html" TargetMode="External"/><Relationship Id="rId5" Type="http://schemas.openxmlformats.org/officeDocument/2006/relationships/hyperlink" Target="https://www.datenportal.bmbf.de/portal/de/index.html" TargetMode="External"/><Relationship Id="rId15" Type="http://schemas.openxmlformats.org/officeDocument/2006/relationships/hyperlink" Target="https://www.bibb.de/" TargetMode="External"/><Relationship Id="rId10" Type="http://schemas.openxmlformats.org/officeDocument/2006/relationships/hyperlink" Target="http://www.gesetze-im-internet.de/ihkg/index.html" TargetMode="External"/><Relationship Id="rId4" Type="http://schemas.openxmlformats.org/officeDocument/2006/relationships/hyperlink" Target="https://www.destatis.de/DE/Home/_inhalt.html" TargetMode="External"/><Relationship Id="rId9" Type="http://schemas.openxmlformats.org/officeDocument/2006/relationships/hyperlink" Target="http://www.gesetze-im-internet.de/jarbschg/index.html" TargetMode="External"/><Relationship Id="rId14" Type="http://schemas.openxmlformats.org/officeDocument/2006/relationships/hyperlink" Target="https://www.bmbf.de/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jpeg"/><Relationship Id="rId11" Type="http://schemas.openxmlformats.org/officeDocument/2006/relationships/image" Target="../media/image54.pn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222044" y="2935804"/>
            <a:ext cx="2493994" cy="650120"/>
          </a:xfrm>
        </p:spPr>
        <p:txBody>
          <a:bodyPr>
            <a:noAutofit/>
          </a:bodyPr>
          <a:lstStyle/>
          <a:p>
            <a:pPr rtl="0"/>
            <a:r>
              <a:rPr lang="pt-PT" sz="20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Formação profissional </a:t>
            </a:r>
            <a:br>
              <a:rPr lang="pt-PT" sz="20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na Alemanha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/>
          <p:nvPr/>
        </p:nvSpPr>
        <p:spPr>
          <a:xfrm>
            <a:off x="658812" y="2883760"/>
            <a:ext cx="5437187" cy="935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spcBef>
                <a:spcPts val="600"/>
              </a:spcBef>
            </a:pPr>
            <a:r>
              <a:rPr lang="pt-PT" sz="26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Motor da formação profissional dual </a:t>
            </a:r>
          </a:p>
          <a:p>
            <a:pPr rtl="0">
              <a:spcBef>
                <a:spcPts val="600"/>
              </a:spcBef>
            </a:pPr>
            <a:r>
              <a:rPr lang="pt-PT" sz="2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Cooperação de agentes </a:t>
            </a:r>
            <a:br>
              <a:rPr lang="pt-PT" sz="2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económicos, estatais e sociais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CD18B462-D90A-4FCE-AB4B-EBEF340D8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28" y="4039020"/>
            <a:ext cx="3926074" cy="130869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14B7C53-5F40-4EE6-B8EA-39FB13B58F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5176" y1="41461" x2="75176" y2="41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390" y="3832855"/>
            <a:ext cx="1483663" cy="20769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Trabalhadores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rtl="0">
              <a:spcBef>
                <a:spcPts val="500"/>
              </a:spcBef>
              <a:spcAft>
                <a:spcPts val="1000"/>
              </a:spcAft>
              <a:buNone/>
            </a:pPr>
            <a:r>
              <a:rPr lang="pt-PT" sz="2200" b="1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Os interesses são articulados por</a:t>
            </a:r>
          </a:p>
          <a:p>
            <a:pPr marL="342900" lvl="1" indent="-342900" rtl="0">
              <a:spcAft>
                <a:spcPts val="500"/>
              </a:spcAft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Confederações sindicais</a:t>
            </a:r>
          </a:p>
          <a:p>
            <a:pPr marL="342900" lvl="1" indent="-342900" rtl="0">
              <a:spcAft>
                <a:spcPts val="500"/>
              </a:spcAft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Sindicatos sectoriais</a:t>
            </a:r>
          </a:p>
          <a:p>
            <a:pPr marL="342900" lvl="1" indent="-342900" rtl="0">
              <a:spcAft>
                <a:spcPts val="500"/>
              </a:spcAft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  <a:sym typeface="Wingdings"/>
              </a:rPr>
              <a:t>Conselhos de empresa</a:t>
            </a:r>
          </a:p>
          <a:p>
            <a:pPr marL="342900" lvl="1" indent="-342900" rtl="0">
              <a:spcAft>
                <a:spcPts val="500"/>
              </a:spcAft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  <a:sym typeface="Wingdings"/>
              </a:rPr>
              <a:t>(associações técnicas profissionais)</a:t>
            </a:r>
            <a:endParaRPr lang="de-DE" sz="22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500"/>
              </a:spcAft>
            </a:pPr>
            <a:endParaRPr lang="de-DE" sz="22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076B3ED-ABA7-42A5-B294-8E3E17BB3C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63" y="989841"/>
            <a:ext cx="1676425" cy="10456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E42911-5253-4218-91F9-F3607569CB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205" y="2444298"/>
            <a:ext cx="1471420" cy="52142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B539DCB-5048-42BD-B5A8-4A29382DAF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08" y="4039020"/>
            <a:ext cx="1259189" cy="125918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2CC526D-D6E3-4553-B829-B24227F7D7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087" y="2632231"/>
            <a:ext cx="865006" cy="86500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073FA2B-4F1C-4C59-9397-C8200A2AB3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383" y="1086111"/>
            <a:ext cx="1055402" cy="105026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D760A1A-B677-4654-AFBC-396D0FFE9C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933" y="1086110"/>
            <a:ext cx="918577" cy="91857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147ABCB6-1EC3-4296-BDD5-392E22E9244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694" y="2444298"/>
            <a:ext cx="1009561" cy="1126121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000DF8E-A000-4BE5-966F-308EA12CDD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11713" y="3331164"/>
            <a:ext cx="2015340" cy="5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3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Setor público e estado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rtl="0">
              <a:spcBef>
                <a:spcPts val="500"/>
              </a:spcBef>
              <a:spcAft>
                <a:spcPts val="1000"/>
              </a:spcAft>
              <a:buNone/>
            </a:pPr>
            <a:r>
              <a:rPr lang="pt-PT" sz="20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Opiniões</a:t>
            </a:r>
          </a:p>
          <a:p>
            <a:pPr marL="360000" lvl="1" rtl="0">
              <a:spcAft>
                <a:spcPts val="1000"/>
              </a:spcAft>
            </a:pP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 mão de obra qualificada é </a:t>
            </a:r>
            <a:r>
              <a:rPr lang="pt-PT" sz="20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importante para a </a:t>
            </a:r>
            <a:br>
              <a:rPr lang="pt-PT" sz="20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economia e a sociedade</a:t>
            </a:r>
            <a:r>
              <a:rPr lang="pt-PT" sz="2000" b="0" i="0" u="none" strike="noStrike" dirty="0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</a:t>
            </a:r>
            <a:r>
              <a:rPr lang="pt-PT" sz="20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</a:t>
            </a:r>
          </a:p>
          <a:p>
            <a:pPr marL="360000" lvl="1" rtl="0">
              <a:spcAft>
                <a:spcPts val="1000"/>
              </a:spcAft>
            </a:pP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</a:t>
            </a:r>
            <a:r>
              <a:rPr lang="pt-PT" sz="20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Enquadramos </a:t>
            </a:r>
            <a:r>
              <a:rPr lang="pt-PT" sz="20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 compromisso </a:t>
            </a:r>
            <a:b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entre entidades empregadoras e trabalhadores</a:t>
            </a:r>
            <a:b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 a formação profissional e </a:t>
            </a:r>
            <a:r>
              <a:rPr lang="pt-PT" sz="20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fazemos a moderação</a:t>
            </a:r>
            <a:r>
              <a:rPr lang="pt-PT" sz="20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." </a:t>
            </a: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60000" lvl="1" rtl="0">
              <a:spcAft>
                <a:spcPts val="1000"/>
              </a:spcAft>
            </a:pP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"Promovemos o sistema de formação profissional através de </a:t>
            </a:r>
            <a:b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estruturas de controlo, investigação, inovação e consultoria."</a:t>
            </a:r>
          </a:p>
          <a:p>
            <a:pPr marL="360000" lvl="1" rtl="0">
              <a:spcAft>
                <a:spcPts val="1000"/>
              </a:spcAft>
            </a:pP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"Uma formação profissional forte permite aos jovens ter boas </a:t>
            </a:r>
            <a:b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perspetivas de desenvolvimento na sociedade."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 rtl="0">
              <a:spcAft>
                <a:spcPts val="1000"/>
              </a:spcAft>
            </a:pP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 formação em contexto empresarial faz parte do </a:t>
            </a:r>
            <a:r>
              <a:rPr lang="pt-PT" sz="2000" b="0" i="0" u="none" strike="noStrike" dirty="0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0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sistema de formação</a:t>
            </a: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."</a:t>
            </a:r>
          </a:p>
          <a:p>
            <a:pPr marL="360000" lvl="1" rtl="0">
              <a:spcAft>
                <a:spcPts val="1000"/>
              </a:spcAft>
            </a:pP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"Disponibilizamos </a:t>
            </a:r>
            <a:r>
              <a:rPr lang="pt-PT" sz="20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formação profissional</a:t>
            </a:r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."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D5F645C-B25B-44EA-8D77-7441B3E63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39819" y="1542776"/>
            <a:ext cx="3409500" cy="287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  <p:cond evt="onBegin" delay="0">
                          <p:tn val="23"/>
                        </p:cond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  <p:cond evt="onBegin" delay="0">
                          <p:tn val="28"/>
                        </p:cond>
                      </p:stCondLst>
                      <p:childTnLst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Setor público e estado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7342187" cy="4608512"/>
          </a:xfrm>
        </p:spPr>
        <p:txBody>
          <a:bodyPr>
            <a:noAutofit/>
          </a:bodyPr>
          <a:lstStyle/>
          <a:p>
            <a:pPr marL="0" indent="0" rtl="0">
              <a:spcBef>
                <a:spcPts val="500"/>
              </a:spcBef>
              <a:spcAft>
                <a:spcPts val="1000"/>
              </a:spcAft>
              <a:buNone/>
            </a:pPr>
            <a:r>
              <a:rPr lang="pt-PT" sz="2200" b="1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Exigências</a:t>
            </a:r>
          </a:p>
          <a:p>
            <a:pPr marL="360000" lvl="1" rtl="0">
              <a:spcAft>
                <a:spcPts val="1000"/>
              </a:spcAft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"As entidades empregadoras e os trabalhadores deveriam configurar, </a:t>
            </a:r>
            <a:r>
              <a:rPr lang="pt-PT" sz="22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ativamente e em conjunto, a formação profissional</a:t>
            </a: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."</a:t>
            </a:r>
          </a:p>
          <a:p>
            <a:pPr marL="360000" lvl="1" rtl="0">
              <a:spcAft>
                <a:spcPts val="1000"/>
              </a:spcAft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"As entidades empregadoras deveriam </a:t>
            </a:r>
            <a:r>
              <a:rPr lang="pt-PT" sz="22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ter uma oferta formativa</a:t>
            </a:r>
            <a:r>
              <a:rPr lang="pt-PT" sz="22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."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76F859E-C4BD-46C2-9EDC-D33C30DEF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56603" y="1542776"/>
            <a:ext cx="2792716" cy="235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1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Setor público e estado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rtl="0">
              <a:spcBef>
                <a:spcPts val="500"/>
              </a:spcBef>
              <a:spcAft>
                <a:spcPts val="1000"/>
              </a:spcAft>
              <a:buNone/>
            </a:pPr>
            <a:r>
              <a:rPr lang="pt-PT" sz="2200" b="1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Os interesses são articulados por</a:t>
            </a:r>
          </a:p>
          <a:p>
            <a:pPr marL="342900" lvl="1" indent="-342900" rtl="0">
              <a:spcAft>
                <a:spcPts val="500"/>
              </a:spcAft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Governo federal </a:t>
            </a:r>
            <a:b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(ministérios federais) </a:t>
            </a:r>
          </a:p>
          <a:p>
            <a:pPr marL="342900" lvl="1" indent="-342900" rtl="0">
              <a:spcAft>
                <a:spcPts val="500"/>
              </a:spcAft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16 Estados federados </a:t>
            </a:r>
            <a:b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(governos estaduais)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2FC3537-BA2F-4E03-9195-2B8D38856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48" y="1121141"/>
            <a:ext cx="572914" cy="7994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A3F43DD-217F-47DA-9BBA-009C12276A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291" y="1121141"/>
            <a:ext cx="594270" cy="7994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A2DF078-2114-4A04-8EE1-13B70A47F2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139" y="1121141"/>
            <a:ext cx="487126" cy="79941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1D2F917-C257-4517-976A-7A73675938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902" y="1121141"/>
            <a:ext cx="668970" cy="79941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8021DD3-86C4-455A-9633-5DA0BEB9E8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62" y="2283628"/>
            <a:ext cx="548486" cy="79941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8C3E3C0-4532-495F-A819-3978BE8CE8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922" y="2283628"/>
            <a:ext cx="571009" cy="799415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BC778A3-DD60-4D94-B60F-6D839A9CEF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058" y="2283628"/>
            <a:ext cx="663289" cy="799415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76FBF592-4B95-48F1-9179-B482E96094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648" y="2283628"/>
            <a:ext cx="739478" cy="799415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F4785961-B6DD-4F7E-BA1D-B825C44551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496" y="3501714"/>
            <a:ext cx="697419" cy="799415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1A76F272-4D91-474B-8DAC-9FB14E69B6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983" y="3501714"/>
            <a:ext cx="692886" cy="799415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F8CE732A-4373-4B02-B2C9-C366880F372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023" y="3501714"/>
            <a:ext cx="661359" cy="799415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26474691-5693-4BA9-AF63-98CD6114A4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23" y="3501714"/>
            <a:ext cx="649929" cy="799415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2A056B19-8527-45F9-9448-3042152A5EE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97" y="4717148"/>
            <a:ext cx="710417" cy="79941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5012D100-9B6A-4818-9D29-228827AAD9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404" y="4717148"/>
            <a:ext cx="662044" cy="799415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B7AC5C9F-03B8-470C-A136-04981F343CE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754" y="4717148"/>
            <a:ext cx="695896" cy="799415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4634F2C8-ECBC-44F9-A82A-8DA118F3097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500" b="94700" l="10000" r="90000">
                        <a14:foregroundMark x1="31333" y1="3500" x2="31333" y2="3500"/>
                        <a14:foregroundMark x1="41867" y1="94700" x2="41867" y2="94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826" y="4717148"/>
            <a:ext cx="1199123" cy="79941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D9B1E87-9C51-4E94-854F-BA6DF351D28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512597" y="919587"/>
            <a:ext cx="1780656" cy="1202521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7784E2B1-114C-41E8-83CF-5409E13A81B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74662" y="2283628"/>
            <a:ext cx="1470751" cy="71934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4C976A2-033C-45A5-81F7-2890F9F1421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95882" y="3164490"/>
            <a:ext cx="2517866" cy="118272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9E8E870-8934-4E8C-B253-DFEB2BEB8AF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512597" y="4367034"/>
            <a:ext cx="1920406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4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Resultado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000" b="1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Entidades empregadoras, trabalhadores e estado </a:t>
            </a:r>
            <a:r>
              <a:rPr lang="pt-PT" sz="20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representam interesses coletivos distintos </a:t>
            </a:r>
            <a:br>
              <a:rPr lang="pt-PT" sz="20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1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na formação profissional </a:t>
            </a:r>
            <a:r>
              <a:rPr lang="pt-PT" sz="20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altamente organizada </a:t>
            </a:r>
            <a:r>
              <a:rPr lang="pt-PT" sz="2000" b="1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</a:t>
            </a:r>
            <a:r>
              <a:rPr lang="pt-PT" sz="2000" b="1" i="0" u="none" strike="noStrike" dirty="0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0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competente</a:t>
            </a:r>
            <a:r>
              <a:rPr lang="pt-PT" sz="20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21D5120-44B2-4860-9ABF-715B13BC6B18}"/>
              </a:ext>
            </a:extLst>
          </p:cNvPr>
          <p:cNvSpPr txBox="1"/>
          <p:nvPr/>
        </p:nvSpPr>
        <p:spPr>
          <a:xfrm>
            <a:off x="6513678" y="1586846"/>
            <a:ext cx="6290268" cy="70788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Agentes fortes 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comprometem-se </a:t>
            </a:r>
            <a:b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conjuntamente</a:t>
            </a:r>
            <a:r>
              <a:rPr lang="pt-PT" sz="2000" b="0" i="0" u="none" strike="noStrike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 a formação profissional</a:t>
            </a:r>
            <a:endParaRPr lang="de-DE" sz="200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C42D24D-DBCD-4432-B2BA-39747DF74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BBBAA30A-4038-4A77-9E74-0595F64EC63C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114EB6-A6D4-4C9B-912B-8DD494FA21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DDD0C2B-D3C4-4D34-AFA3-06EB270A0B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Resultado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Autofit/>
          </a:bodyPr>
          <a:lstStyle/>
          <a:p>
            <a:pPr marL="0" indent="0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pt-PT" sz="2000" b="1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 compromisso baseia-se em </a:t>
            </a:r>
            <a:r>
              <a:rPr lang="pt-PT" sz="20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princípios comuns</a:t>
            </a:r>
            <a:r>
              <a:rPr lang="pt-PT" sz="2000" b="1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:</a:t>
            </a:r>
            <a:endParaRPr lang="de-DE" sz="20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rtl="0">
              <a:spcBef>
                <a:spcPts val="600"/>
              </a:spcBef>
              <a:spcAft>
                <a:spcPts val="600"/>
              </a:spcAft>
            </a:pP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"Queremos 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coordenar em conjunto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a formação profissional."</a:t>
            </a:r>
          </a:p>
          <a:p>
            <a:pPr rtl="0">
              <a:spcBef>
                <a:spcPts val="600"/>
              </a:spcBef>
              <a:spcAft>
                <a:spcPts val="600"/>
              </a:spcAft>
            </a:pP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"Partilhamos 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 responsabilidade 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pela formação profissional."</a:t>
            </a:r>
            <a:endParaRPr lang="de-DE" sz="2000">
              <a:solidFill>
                <a:schemeClr val="accent6">
                  <a:lumMod val="75000"/>
                </a:schemeClr>
              </a:solidFill>
            </a:endParaRPr>
          </a:p>
          <a:p>
            <a:pPr rtl="0">
              <a:spcBef>
                <a:spcPts val="600"/>
              </a:spcBef>
              <a:spcAft>
                <a:spcPts val="600"/>
              </a:spcAft>
            </a:pP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 formação profissional deveria ser 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conforme com a prática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, 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elevada do ponto de vista qualitativo</a:t>
            </a:r>
            <a:r>
              <a:rPr lang="pt-PT" sz="2000" b="0" i="0" u="none" strike="noStrike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</a:t>
            </a:r>
            <a:r>
              <a:rPr lang="pt-PT" sz="2000" b="0" i="0" u="none" strike="noStrike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uniforme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."</a:t>
            </a:r>
          </a:p>
          <a:p>
            <a:pPr rtl="0">
              <a:spcBef>
                <a:spcPts val="600"/>
              </a:spcBef>
              <a:spcAft>
                <a:spcPts val="600"/>
              </a:spcAft>
            </a:pP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Os padrões de formação profissional 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devem 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ser pautados pelas necessidades</a:t>
            </a:r>
            <a:r>
              <a:rPr lang="pt-PT" sz="2000" b="0" i="0" u="none" strike="noStrike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</a:t>
            </a:r>
            <a:r>
              <a:rPr lang="pt-PT" sz="2000" b="0" i="0" u="none" strike="noStrike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ser atuais</a:t>
            </a:r>
            <a:r>
              <a:rPr lang="pt-PT" sz="2000" b="0" i="0" u="none" strike="noStrike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."</a:t>
            </a:r>
          </a:p>
          <a:p>
            <a:pPr rtl="0">
              <a:spcBef>
                <a:spcPts val="600"/>
              </a:spcBef>
              <a:spcAft>
                <a:spcPts val="600"/>
              </a:spcAft>
            </a:pP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 formação profissional é um 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requisito da competitividade</a:t>
            </a:r>
            <a:r>
              <a:rPr lang="pt-PT" sz="2000" b="0" i="0" u="none" strike="noStrike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no mercado mundial."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DFB76D8-869A-4195-B1AD-BAFAD7257645}"/>
              </a:ext>
            </a:extLst>
          </p:cNvPr>
          <p:cNvSpPr txBox="1"/>
          <p:nvPr/>
        </p:nvSpPr>
        <p:spPr>
          <a:xfrm>
            <a:off x="6513678" y="1586846"/>
            <a:ext cx="6290268" cy="70788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Agentes fortes 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comprometem-se </a:t>
            </a:r>
            <a:b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conjuntamente</a:t>
            </a:r>
            <a:r>
              <a:rPr lang="pt-PT" sz="2000" b="0" i="0" u="none" strike="noStrike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 a formação profissional</a:t>
            </a:r>
            <a:endParaRPr lang="de-DE" sz="20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FC23D41B-F21D-428A-94F0-F7FFC4C483F8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3D9C9FE-D946-4E54-8236-8227449F7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EEDE6E4-0539-4CFC-99C1-71301589EB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2E37302-CD97-4996-9C1A-C5992D26AA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2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  <p:cond evt="onBegin" delay="0">
                          <p:tn val="27"/>
                        </p:cond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000" b="0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Motor da formação profissional dual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290715"/>
            <a:ext cx="10066338" cy="1108290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800" b="1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Os agentes configuram, em conjunto, </a:t>
            </a:r>
            <a:br>
              <a:rPr lang="pt-PT" sz="2800" b="1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800" b="1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 formação profissional dual</a:t>
            </a:r>
          </a:p>
          <a:p>
            <a:pPr marL="0" indent="0">
              <a:buNone/>
            </a:pPr>
            <a:endParaRPr lang="de-DE" sz="2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7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1D542C01-68C6-4E5E-8E8B-2A37B13DC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1515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Sinopse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762" y="2899626"/>
            <a:ext cx="2827337" cy="1173306"/>
          </a:xfrm>
        </p:spPr>
        <p:txBody>
          <a:bodyPr>
            <a:noAutofit/>
          </a:bodyPr>
          <a:lstStyle/>
          <a:p>
            <a:pPr marL="360000" indent="-360000" rtl="0">
              <a:buClr>
                <a:srgbClr val="BF5A08"/>
              </a:buClr>
              <a:buSzTx/>
              <a:buFont typeface="+mj-lt"/>
              <a:buAutoNum type="arabicPeriod"/>
            </a:pP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Compromisso forte </a:t>
            </a:r>
            <a:b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no âmbito da 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formação </a:t>
            </a:r>
            <a:b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profissional dual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577982" y="2899626"/>
            <a:ext cx="3121739" cy="324704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360000" indent="-342900" rtl="0">
              <a:spcAft>
                <a:spcPts val="1200"/>
              </a:spcAft>
              <a:buFont typeface="+mj-lt"/>
              <a:buAutoNum type="arabicPeriod" startAt="2"/>
            </a:pP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 participação e cooperação 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são promovidas através de </a:t>
            </a:r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mecanismos formais </a:t>
            </a: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(integração dos </a:t>
            </a:r>
            <a:b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interesses)</a:t>
            </a:r>
          </a:p>
          <a:p>
            <a:pPr marL="720000" lvl="1" indent="-360000" defTabSz="357188" rtl="0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Legislação</a:t>
            </a:r>
          </a:p>
          <a:p>
            <a:pPr marL="720000" lvl="1" indent="-360000" defTabSz="357188" rtl="0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Instituições </a:t>
            </a:r>
          </a:p>
          <a:p>
            <a:pPr marL="720000" lvl="1" indent="-360000" defTabSz="357188" rtl="0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pt-PT" sz="20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Comissões/grémios</a:t>
            </a:r>
          </a:p>
          <a:p>
            <a:pPr marL="360000" indent="-342900">
              <a:buFont typeface="+mj-lt"/>
              <a:buAutoNum type="arabicPeriod" startAt="2"/>
            </a:pPr>
            <a:endParaRPr lang="de-DE" sz="20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8B9439BB-FD75-41F8-B36F-2FB7B1FEC038}"/>
              </a:ext>
            </a:extLst>
          </p:cNvPr>
          <p:cNvSpPr/>
          <p:nvPr/>
        </p:nvSpPr>
        <p:spPr>
          <a:xfrm>
            <a:off x="2464916" y="1682689"/>
            <a:ext cx="1387873" cy="42813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978537" y="2899626"/>
            <a:ext cx="2393641" cy="70788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17100" rtl="0"/>
            <a:r>
              <a:rPr lang="pt-PT" sz="20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Motor da formação profissional dual</a:t>
            </a:r>
            <a:endParaRPr lang="de-DE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58812" y="1052513"/>
            <a:ext cx="1641197" cy="1641197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2908791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8067256" y="2908790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EEBC1E5-0001-48BD-9D06-22FAE59073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13156" y="1052513"/>
            <a:ext cx="1875992" cy="173970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6C4AB7F-D42F-44DF-A794-D1487AB867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354306"/>
            <a:ext cx="418244" cy="130609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77A44B9-7F0E-42E9-9058-04E30132B4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4465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7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Sinopse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2862" y="982828"/>
            <a:ext cx="4718009" cy="667501"/>
          </a:xfrm>
        </p:spPr>
        <p:txBody>
          <a:bodyPr>
            <a:noAutofit/>
          </a:bodyPr>
          <a:lstStyle/>
          <a:p>
            <a:pPr marL="0" indent="0" algn="ctr" rtl="0">
              <a:buNone/>
            </a:pPr>
            <a:r>
              <a:rPr lang="pt-PT" sz="2000" b="1" i="0" u="none" strike="noStrike" dirty="0">
                <a:solidFill>
                  <a:srgbClr val="262626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1.         Desenvolvimento do sistema de formação profissional dual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45BE8B9-9232-40FA-A875-C11FC444E811}"/>
              </a:ext>
            </a:extLst>
          </p:cNvPr>
          <p:cNvSpPr txBox="1"/>
          <p:nvPr/>
        </p:nvSpPr>
        <p:spPr>
          <a:xfrm>
            <a:off x="4747491" y="5172603"/>
            <a:ext cx="2786443" cy="8894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Wingdings 3" panose="05040102010807070707" pitchFamily="18" charset="2"/>
              <a:buNone/>
            </a:pPr>
            <a:r>
              <a:rPr lang="pt-PT" sz="2000" b="1" i="0" u="none" strike="noStrike" dirty="0">
                <a:solidFill>
                  <a:srgbClr val="262626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3.         Implementação da </a:t>
            </a:r>
            <a:br>
              <a:rPr lang="pt-PT" sz="2000" b="1" i="0" u="none" strike="noStrike" dirty="0">
                <a:solidFill>
                  <a:srgbClr val="262626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1" i="0" u="none" strike="noStrike" dirty="0">
                <a:solidFill>
                  <a:srgbClr val="262626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     formação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B7F4B8D6-C3BE-4F17-A388-04207255886D}"/>
              </a:ext>
            </a:extLst>
          </p:cNvPr>
          <p:cNvCxnSpPr/>
          <p:nvPr/>
        </p:nvCxnSpPr>
        <p:spPr>
          <a:xfrm rot="2700000">
            <a:off x="79855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CCFEBDA6-48E9-42E7-BE9B-F2A92DE04556}"/>
              </a:ext>
            </a:extLst>
          </p:cNvPr>
          <p:cNvCxnSpPr/>
          <p:nvPr/>
        </p:nvCxnSpPr>
        <p:spPr>
          <a:xfrm rot="-2700000">
            <a:off x="30651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6CD175D8-869F-4E3D-AF2A-6235010268E6}"/>
              </a:ext>
            </a:extLst>
          </p:cNvPr>
          <p:cNvCxnSpPr/>
          <p:nvPr/>
        </p:nvCxnSpPr>
        <p:spPr>
          <a:xfrm rot="8100000">
            <a:off x="79855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FBB2D9BB-D32A-4D68-9E71-E95CAC423E87}"/>
              </a:ext>
            </a:extLst>
          </p:cNvPr>
          <p:cNvCxnSpPr/>
          <p:nvPr/>
        </p:nvCxnSpPr>
        <p:spPr>
          <a:xfrm rot="-8100000">
            <a:off x="30651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77574E85-45CA-4FC6-A511-B7A70F7A5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75271" y="681478"/>
            <a:ext cx="937260" cy="937260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7B1DDD7-7D31-4B3A-B97C-4E9D362034D9}"/>
              </a:ext>
            </a:extLst>
          </p:cNvPr>
          <p:cNvGrpSpPr/>
          <p:nvPr/>
        </p:nvGrpSpPr>
        <p:grpSpPr>
          <a:xfrm>
            <a:off x="8748784" y="2717943"/>
            <a:ext cx="3050725" cy="1206845"/>
            <a:chOff x="8952983" y="2847150"/>
            <a:chExt cx="3050725" cy="1206845"/>
          </a:xfrm>
        </p:grpSpPr>
        <p:sp>
          <p:nvSpPr>
            <p:cNvPr id="4" name="Inhaltsplatzhalter 2">
              <a:extLst>
                <a:ext uri="{FF2B5EF4-FFF2-40B4-BE49-F238E27FC236}">
                  <a16:creationId xmlns:a16="http://schemas.microsoft.com/office/drawing/2014/main" id="{8A5A6631-6720-4B61-A0CF-7392832301E9}"/>
                </a:ext>
              </a:extLst>
            </p:cNvPr>
            <p:cNvSpPr txBox="1"/>
            <p:nvPr/>
          </p:nvSpPr>
          <p:spPr>
            <a:xfrm>
              <a:off x="9217265" y="3164497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Font typeface="Wingdings 3" panose="05040102010807070707" pitchFamily="18" charset="2"/>
                <a:buNone/>
              </a:pPr>
              <a:r>
                <a:rPr lang="pt-PT" sz="2000" b="1" i="0" u="none" strike="noStrike" dirty="0">
                  <a:solidFill>
                    <a:srgbClr val="262626"/>
                  </a:solidFill>
                  <a:highlight>
                    <a:srgbClr val="000000">
                      <a:alpha val="0"/>
                    </a:srgbClr>
                  </a:highlight>
                  <a:latin typeface="Calibri"/>
                </a:rPr>
                <a:t>2.         Desenvolvimento</a:t>
              </a:r>
              <a:br>
                <a:rPr lang="pt-PT" sz="2000" b="1" i="0" u="none" strike="noStrike" dirty="0">
                  <a:solidFill>
                    <a:srgbClr val="262626"/>
                  </a:solidFill>
                  <a:highlight>
                    <a:srgbClr val="000000">
                      <a:alpha val="0"/>
                    </a:srgbClr>
                  </a:highlight>
                  <a:latin typeface="Calibri"/>
                </a:rPr>
              </a:br>
              <a:r>
                <a:rPr lang="pt-PT" sz="2000" b="1" i="0" u="none" strike="noStrike" dirty="0">
                  <a:solidFill>
                    <a:srgbClr val="262626"/>
                  </a:solidFill>
                  <a:highlight>
                    <a:srgbClr val="000000">
                      <a:alpha val="0"/>
                    </a:srgbClr>
                  </a:highlight>
                  <a:latin typeface="Calibri"/>
                </a:rPr>
                <a:t>                 de padrões</a:t>
              </a:r>
              <a:endPara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92C5E811-9E38-43F9-9761-A928D7095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567516">
              <a:off x="8952983" y="2847150"/>
              <a:ext cx="937260" cy="937260"/>
            </a:xfrm>
            <a:prstGeom prst="rect">
              <a:avLst/>
            </a:pr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DCA3B35F-A9ED-4E40-A208-2FEBD20AF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972793">
            <a:off x="4440340" y="4879591"/>
            <a:ext cx="937260" cy="937260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5B32B0FD-E618-404D-827C-DB31E0287284}"/>
              </a:ext>
            </a:extLst>
          </p:cNvPr>
          <p:cNvGrpSpPr/>
          <p:nvPr/>
        </p:nvGrpSpPr>
        <p:grpSpPr>
          <a:xfrm>
            <a:off x="691282" y="2717943"/>
            <a:ext cx="2836367" cy="1176305"/>
            <a:chOff x="721099" y="2876986"/>
            <a:chExt cx="2836367" cy="1176305"/>
          </a:xfrm>
        </p:grpSpPr>
        <p:sp>
          <p:nvSpPr>
            <p:cNvPr id="6" name="Inhaltsplatzhalter 2">
              <a:extLst>
                <a:ext uri="{FF2B5EF4-FFF2-40B4-BE49-F238E27FC236}">
                  <a16:creationId xmlns:a16="http://schemas.microsoft.com/office/drawing/2014/main" id="{30A6B6BB-3934-4130-AE7A-66975058861B}"/>
                </a:ext>
              </a:extLst>
            </p:cNvPr>
            <p:cNvSpPr txBox="1"/>
            <p:nvPr/>
          </p:nvSpPr>
          <p:spPr>
            <a:xfrm>
              <a:off x="771023" y="3163793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Font typeface="Wingdings 3" panose="05040102010807070707" pitchFamily="18" charset="2"/>
                <a:buNone/>
              </a:pPr>
              <a:r>
                <a:rPr lang="pt-PT" sz="2000" b="1" i="0" u="none" strike="noStrike" dirty="0">
                  <a:solidFill>
                    <a:srgbClr val="262626"/>
                  </a:solidFill>
                  <a:highlight>
                    <a:srgbClr val="000000">
                      <a:alpha val="0"/>
                    </a:srgbClr>
                  </a:highlight>
                  <a:latin typeface="Calibri"/>
                </a:rPr>
                <a:t>4.         Examinação e </a:t>
              </a:r>
              <a:br>
                <a:rPr lang="pt-PT" sz="2000" b="1" i="0" u="none" strike="noStrike" dirty="0">
                  <a:solidFill>
                    <a:srgbClr val="262626"/>
                  </a:solidFill>
                  <a:highlight>
                    <a:srgbClr val="000000">
                      <a:alpha val="0"/>
                    </a:srgbClr>
                  </a:highlight>
                  <a:latin typeface="Calibri"/>
                </a:rPr>
              </a:br>
              <a:r>
                <a:rPr lang="pt-PT" sz="2000" b="1" i="0" u="none" strike="noStrike" dirty="0">
                  <a:solidFill>
                    <a:srgbClr val="262626"/>
                  </a:solidFill>
                  <a:highlight>
                    <a:srgbClr val="000000">
                      <a:alpha val="0"/>
                    </a:srgbClr>
                  </a:highlight>
                  <a:latin typeface="Calibri"/>
                </a:rPr>
                <a:t>              certificação</a:t>
              </a:r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242500B6-11B7-4427-A9CC-7E919F2B8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6613635">
              <a:off x="721099" y="2876986"/>
              <a:ext cx="937260" cy="937260"/>
            </a:xfrm>
            <a:prstGeom prst="rect">
              <a:avLst/>
            </a:prstGeom>
          </p:spPr>
        </p:pic>
      </p:grpSp>
      <p:sp>
        <p:nvSpPr>
          <p:cNvPr id="21" name="Ellipse 20">
            <a:extLst>
              <a:ext uri="{FF2B5EF4-FFF2-40B4-BE49-F238E27FC236}">
                <a16:creationId xmlns:a16="http://schemas.microsoft.com/office/drawing/2014/main" id="{CADBF11B-F0BF-4735-9D3D-558702882889}"/>
              </a:ext>
            </a:extLst>
          </p:cNvPr>
          <p:cNvSpPr/>
          <p:nvPr/>
        </p:nvSpPr>
        <p:spPr>
          <a:xfrm>
            <a:off x="4483708" y="241617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sz="2200">
              <a:solidFill>
                <a:schemeClr val="bg1"/>
              </a:solidFill>
            </a:endParaRPr>
          </a:p>
        </p:txBody>
      </p:sp>
      <p:sp>
        <p:nvSpPr>
          <p:cNvPr id="32" name="Gleichschenkliges Dreieck 31">
            <a:extLst>
              <a:ext uri="{FF2B5EF4-FFF2-40B4-BE49-F238E27FC236}">
                <a16:creationId xmlns:a16="http://schemas.microsoft.com/office/drawing/2014/main" id="{19F2AD46-949D-4F0D-B989-62DB2DD4CA4B}"/>
              </a:ext>
            </a:extLst>
          </p:cNvPr>
          <p:cNvSpPr/>
          <p:nvPr/>
        </p:nvSpPr>
        <p:spPr>
          <a:xfrm rot="5400000">
            <a:off x="7135656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33" name="Gleichschenkliges Dreieck 32">
            <a:extLst>
              <a:ext uri="{FF2B5EF4-FFF2-40B4-BE49-F238E27FC236}">
                <a16:creationId xmlns:a16="http://schemas.microsoft.com/office/drawing/2014/main" id="{CB0D7A2E-32E3-4EA6-87EA-EFE34ED7EB50}"/>
              </a:ext>
            </a:extLst>
          </p:cNvPr>
          <p:cNvSpPr/>
          <p:nvPr/>
        </p:nvSpPr>
        <p:spPr>
          <a:xfrm>
            <a:off x="5549218" y="2051776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34" name="Gleichschenkliges Dreieck 33">
            <a:extLst>
              <a:ext uri="{FF2B5EF4-FFF2-40B4-BE49-F238E27FC236}">
                <a16:creationId xmlns:a16="http://schemas.microsoft.com/office/drawing/2014/main" id="{A8F2F62A-3582-43A5-82F8-C883461E5B99}"/>
              </a:ext>
            </a:extLst>
          </p:cNvPr>
          <p:cNvSpPr/>
          <p:nvPr/>
        </p:nvSpPr>
        <p:spPr>
          <a:xfrm rot="10800000">
            <a:off x="5549219" y="4279925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35" name="Gleichschenkliges Dreieck 34">
            <a:extLst>
              <a:ext uri="{FF2B5EF4-FFF2-40B4-BE49-F238E27FC236}">
                <a16:creationId xmlns:a16="http://schemas.microsoft.com/office/drawing/2014/main" id="{473673E3-6CDF-427A-B823-F02525446300}"/>
              </a:ext>
            </a:extLst>
          </p:cNvPr>
          <p:cNvSpPr/>
          <p:nvPr/>
        </p:nvSpPr>
        <p:spPr>
          <a:xfrm rot="16200000">
            <a:off x="3992617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20A03684-D4CA-444D-B0FD-E9FFFCDAA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9205" y="2471537"/>
            <a:ext cx="1730744" cy="1117257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8C5E2F1-2ADE-4F6A-90C8-CA06103005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32264" y="2770730"/>
            <a:ext cx="336836" cy="105187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8621442-63E7-460A-80F9-C4C56459C3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33582" y="270463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  <p:cond evt="onBegin" delay="0">
                          <p:tn val="51"/>
                        </p:cond>
                      </p:stCondLst>
                      <p:childTnLst>
                        <p:par>
                          <p:cTn id="5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21" grpId="0" animBg="1"/>
      <p:bldP spid="32" grpId="1" animBg="1"/>
      <p:bldP spid="33" grpId="1" animBg="1"/>
      <p:bldP spid="34" grpId="1" animBg="1"/>
      <p:bldP spid="3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B2DD63-118C-4385-84BE-28EEC9550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Normas orientadoras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B84736-7767-4C9E-A8CF-484B2D58C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3065509"/>
            <a:ext cx="11053762" cy="2595516"/>
          </a:xfrm>
        </p:spPr>
        <p:txBody>
          <a:bodyPr>
            <a:noAutofit/>
          </a:bodyPr>
          <a:lstStyle/>
          <a:p>
            <a:pPr rtl="0"/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Coordenar locais de formação</a:t>
            </a:r>
          </a:p>
          <a:p>
            <a:pPr rtl="0"/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Apoiar a cooperação entre agentes</a:t>
            </a:r>
          </a:p>
          <a:p>
            <a:pPr rtl="0"/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Assegurar a uniformidade da FP a nível nacional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0594AA14-79F5-44AF-A85A-9DECE5B06B00}"/>
              </a:ext>
            </a:extLst>
          </p:cNvPr>
          <p:cNvSpPr txBox="1"/>
          <p:nvPr/>
        </p:nvSpPr>
        <p:spPr>
          <a:xfrm>
            <a:off x="658812" y="2136269"/>
            <a:ext cx="2485713" cy="13742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endParaRPr lang="de-DE" sz="16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00ED5D8-7560-4325-8D3C-6B213DBF5486}"/>
              </a:ext>
            </a:extLst>
          </p:cNvPr>
          <p:cNvSpPr/>
          <p:nvPr/>
        </p:nvSpPr>
        <p:spPr>
          <a:xfrm>
            <a:off x="658812" y="94371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sz="2200">
              <a:solidFill>
                <a:schemeClr val="bg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E4A20AF-4513-4820-B29B-BCEFECA64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4309" y="999077"/>
            <a:ext cx="1730744" cy="111725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B735505-B0C2-44E5-95A9-D48A07D565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7368" y="1298270"/>
            <a:ext cx="336836" cy="10518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0B97284-66B7-4904-AB0A-099B24CB2A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08686" y="123217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314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06B0-FFE3-455C-A482-0F72FC14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Índice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06256A7-675D-4EBB-A91E-69C18C3CB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0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Motor da formação profissional dual</a:t>
            </a:r>
          </a:p>
          <a:p>
            <a:pPr marL="0" indent="0">
              <a:buNone/>
            </a:pPr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FCB8F78-711A-4799-8835-43313786871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2" y="1729112"/>
            <a:ext cx="11269662" cy="3736975"/>
          </a:xfrm>
        </p:spPr>
        <p:txBody>
          <a:bodyPr>
            <a:noAutofit/>
          </a:bodyPr>
          <a:lstStyle/>
          <a:p>
            <a:pPr rtl="0">
              <a:buFont typeface="+mj-lt"/>
              <a:buAutoNum type="arabicPeriod"/>
            </a:pPr>
            <a:r>
              <a:rPr lang="pt-PT" sz="20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Formação profissional: agentes e seus interesses</a:t>
            </a:r>
          </a:p>
          <a:p>
            <a:pPr marL="800100" lvl="1" indent="-342900" rtl="0">
              <a:buFont typeface="+mj-lt"/>
              <a:buAutoNum type="alphaLcPeriod"/>
            </a:pPr>
            <a:r>
              <a:rPr lang="pt-PT" sz="20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Entidades empregadoras e organizações económicas</a:t>
            </a:r>
          </a:p>
          <a:p>
            <a:pPr marL="800100" lvl="1" indent="-342900" rtl="0">
              <a:buFont typeface="+mj-lt"/>
              <a:buAutoNum type="alphaLcPeriod"/>
            </a:pPr>
            <a:r>
              <a:rPr lang="pt-PT" sz="20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Trabalhadores</a:t>
            </a:r>
            <a:endParaRPr lang="de-DE" dirty="0"/>
          </a:p>
          <a:p>
            <a:pPr marL="800100" lvl="1" indent="-342900" rtl="0">
              <a:buFont typeface="+mj-lt"/>
              <a:buAutoNum type="alphaLcPeriod"/>
            </a:pPr>
            <a:r>
              <a:rPr lang="pt-PT" sz="20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Setor público e estado</a:t>
            </a:r>
          </a:p>
          <a:p>
            <a:pPr rtl="0">
              <a:buFont typeface="+mj-lt"/>
              <a:buAutoNum type="arabicPeriod"/>
            </a:pPr>
            <a:r>
              <a:rPr lang="pt-PT" sz="20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Agentes configuram, em conjunto, a formação profissional dual</a:t>
            </a:r>
          </a:p>
          <a:p>
            <a:pPr marL="800100" lvl="1" indent="-342900" rtl="0">
              <a:buFont typeface="+mj-lt"/>
              <a:buAutoNum type="alphaLcPeriod"/>
            </a:pPr>
            <a:r>
              <a:rPr lang="pt-PT" sz="20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Desenvolvimento do sistema de formação profissional dual</a:t>
            </a:r>
          </a:p>
          <a:p>
            <a:pPr marL="800100" lvl="1" indent="-342900" rtl="0">
              <a:buFont typeface="+mj-lt"/>
              <a:buAutoNum type="alphaLcPeriod"/>
            </a:pPr>
            <a:r>
              <a:rPr lang="pt-PT" sz="20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Desenvolvimento de padrões</a:t>
            </a:r>
          </a:p>
          <a:p>
            <a:pPr marL="800100" lvl="1" indent="-342900" rtl="0">
              <a:buFont typeface="+mj-lt"/>
              <a:buAutoNum type="alphaLcPeriod"/>
            </a:pPr>
            <a:r>
              <a:rPr lang="pt-PT" sz="20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Monitorização da formação</a:t>
            </a:r>
          </a:p>
          <a:p>
            <a:pPr marL="800100" lvl="1" indent="-342900" rtl="0">
              <a:buFont typeface="+mj-lt"/>
              <a:buAutoNum type="alphaLcPeriod"/>
            </a:pPr>
            <a:r>
              <a:rPr lang="pt-PT" sz="20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Examinação e certificação</a:t>
            </a:r>
          </a:p>
          <a:p>
            <a:pPr rtl="0">
              <a:buFont typeface="+mj-lt"/>
              <a:buAutoNum type="arabicPeriod"/>
            </a:pPr>
            <a:r>
              <a:rPr lang="pt-PT" sz="20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Resumo</a:t>
            </a:r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Desenvolvimento do sistema de formação profissional dual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4" y="945084"/>
            <a:ext cx="2147378" cy="547687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Entidades empregadoras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87441" y="4473075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03017" y="1653352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/>
          <p:nvPr/>
        </p:nvSpPr>
        <p:spPr>
          <a:xfrm>
            <a:off x="2429913" y="5450326"/>
            <a:ext cx="2254061" cy="547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Font typeface="Wingdings 3" panose="05040102010807070707" pitchFamily="18" charset="2"/>
              <a:buNone/>
            </a:pPr>
            <a:r>
              <a:rPr lang="pt-PT" sz="22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Trabalhadores</a:t>
            </a:r>
            <a:endParaRPr lang="de-DE" sz="2200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/>
          <p:nvPr/>
        </p:nvSpPr>
        <p:spPr>
          <a:xfrm>
            <a:off x="9721951" y="1182436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Wingdings 3" panose="05040102010807070707" pitchFamily="18" charset="2"/>
              <a:buNone/>
            </a:pPr>
            <a:r>
              <a:rPr lang="pt-PT" sz="22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Estado</a:t>
            </a:r>
            <a:endParaRPr lang="de-DE" sz="220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/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Wingdings 3" panose="05040102010807070707" pitchFamily="18" charset="2"/>
              <a:buNone/>
            </a:pPr>
            <a:r>
              <a:rPr lang="pt-PT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Articulação através de</a:t>
            </a:r>
            <a:endParaRPr lang="de-DE" sz="180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70879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448143" y="1859261"/>
            <a:ext cx="2361851" cy="156966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Organizações de entidades empregadoras/ económicas pretendem </a:t>
            </a:r>
            <a:r>
              <a:rPr lang="pt-PT" sz="1600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</a:rPr>
              <a:t>participar na definição </a:t>
            </a:r>
            <a:br>
              <a:rPr lang="pt-PT" sz="1600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</a:rPr>
            </a:br>
            <a:r>
              <a:rPr lang="pt-PT" sz="1600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</a:rPr>
              <a:t>do enquadramento</a:t>
            </a:r>
          </a:p>
          <a:p>
            <a:pPr algn="ctr"/>
            <a:r>
              <a:rPr lang="pt-PT" sz="1600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</a:rPr>
              <a:t>da formação profissional </a:t>
            </a:r>
            <a:endParaRPr lang="pt-PT" sz="1600" b="0" i="0" u="none" strike="noStrike" dirty="0">
              <a:solidFill>
                <a:srgbClr val="404040"/>
              </a:solidFill>
              <a:highlight>
                <a:srgbClr val="000000">
                  <a:alpha val="0"/>
                </a:srgbClr>
              </a:highlight>
              <a:latin typeface="Calibri"/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663109"/>
            <a:ext cx="1963854" cy="107721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Comissão</a:t>
            </a:r>
          </a:p>
          <a:p>
            <a:pPr algn="ctr" rtl="0"/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Nacional</a:t>
            </a:r>
          </a:p>
          <a:p>
            <a:pPr algn="ctr" rtl="0"/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(Comissão </a:t>
            </a:r>
            <a:b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principal)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232990"/>
            <a:ext cx="2202566" cy="107721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Estado define enquadramento e acompanha interesses regulamentares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27499" y="4112207"/>
            <a:ext cx="2338569" cy="107721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Sindicatos pretendem participar na definição do enquadramento</a:t>
            </a:r>
          </a:p>
          <a:p>
            <a:pPr algn="ctr" rtl="0"/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da formação profissional 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/>
          <p:nvPr/>
        </p:nvSpPr>
        <p:spPr>
          <a:xfrm>
            <a:off x="9160617" y="4351939"/>
            <a:ext cx="2591384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spcBef>
                <a:spcPct val="0"/>
              </a:spcBef>
              <a:buFont typeface="Wingdings 3" panose="05040102010807070707" pitchFamily="18" charset="2"/>
              <a:buNone/>
            </a:pPr>
            <a:r>
              <a:rPr lang="pt-PT" sz="1600" b="1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Fundamentos legais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rtl="0">
              <a:spcBef>
                <a:spcPct val="0"/>
              </a:spcBef>
            </a:pPr>
            <a:r>
              <a:rPr lang="pt-PT" sz="16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Lei de formação profissional § 92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rtl="0">
              <a:spcBef>
                <a:spcPct val="0"/>
              </a:spcBef>
            </a:pPr>
            <a:r>
              <a:rPr lang="pt-PT" sz="16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Código do artesanato § 38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43BFB977-A117-48DB-AE2D-F6ABF6EE56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29474" y="1594152"/>
            <a:ext cx="396459" cy="12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  <p:cond evt="onBegin" delay="0">
                          <p:tn val="29"/>
                        </p:cond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  <p:cond evt="onBegin" delay="0">
                          <p:tn val="44"/>
                        </p:cond>
                      </p:stCondLst>
                      <p:childTnLst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58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accel="13333" decel="3333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5400000">
                                      <p:cBhvr>
                                        <p:cTn id="6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  <p:cond evt="onBegin" delay="0">
                          <p:tn val="64"/>
                        </p:cond>
                      </p:stCondLst>
                      <p:childTnLst>
                        <p:par>
                          <p:cTn id="6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  <p:bldP spid="15" grpId="0"/>
      <p:bldP spid="17" grpId="0"/>
      <p:bldP spid="18" grpId="0"/>
      <p:bldP spid="19" grpId="0"/>
      <p:bldP spid="21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2A43D198-5BB6-4D37-8695-B4FDE58A8107}"/>
              </a:ext>
            </a:extLst>
          </p:cNvPr>
          <p:cNvGrpSpPr/>
          <p:nvPr/>
        </p:nvGrpSpPr>
        <p:grpSpPr>
          <a:xfrm>
            <a:off x="3860065" y="3312623"/>
            <a:ext cx="2133600" cy="1735338"/>
            <a:chOff x="4526868" y="3381977"/>
            <a:chExt cx="1593301" cy="1295892"/>
          </a:xfrm>
        </p:grpSpPr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AC5A4054-317D-4268-B618-FBBDE88C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07662" y="3381977"/>
              <a:ext cx="1312507" cy="1295892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EC0B3418-3520-4C3F-BFCD-0D63C80BB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1408620">
              <a:off x="4526868" y="3389761"/>
              <a:ext cx="294170" cy="514797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Desenvolvimento do sistema de formação profissional dual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3B972F1F-4D8B-4485-A088-A468C3B48E9D}"/>
              </a:ext>
            </a:extLst>
          </p:cNvPr>
          <p:cNvSpPr txBox="1"/>
          <p:nvPr/>
        </p:nvSpPr>
        <p:spPr>
          <a:xfrm>
            <a:off x="5200643" y="1724977"/>
            <a:ext cx="1963854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Comissão</a:t>
            </a:r>
            <a:b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principal </a:t>
            </a:r>
          </a:p>
          <a:p>
            <a:pPr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do BIBB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1493905" y="1861835"/>
            <a:ext cx="1604834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4 anos 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977468" y="2927160"/>
            <a:ext cx="1604834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342900" lvl="1" indent="-342900" rtl="0">
              <a:spcBef>
                <a:spcPts val="1000"/>
              </a:spcBef>
            </a:pPr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Princípio de consenso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9420374" y="2930419"/>
            <a:ext cx="1383955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indent="-342900" rtl="0">
              <a:spcBef>
                <a:spcPts val="1000"/>
              </a:spcBef>
            </a:pPr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Reuniões </a:t>
            </a:r>
            <a:b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periódicas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9522551" y="1861087"/>
            <a:ext cx="1549229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Voluntária</a:t>
            </a:r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841191" y="4867509"/>
            <a:ext cx="4707585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formada por entidades empregadoras, trabalhadores </a:t>
            </a:r>
            <a:b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governo federal e governos estaduais</a:t>
            </a:r>
            <a:b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(os chamados "quatro pilares")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3433403E-9133-4B1F-87D4-F03DB0E930E6}"/>
              </a:ext>
            </a:extLst>
          </p:cNvPr>
          <p:cNvSpPr txBox="1"/>
          <p:nvPr/>
        </p:nvSpPr>
        <p:spPr>
          <a:xfrm>
            <a:off x="4393440" y="4436057"/>
            <a:ext cx="1414106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Membros</a:t>
            </a:r>
            <a:endParaRPr lang="de-DE"/>
          </a:p>
        </p:txBody>
      </p:sp>
      <p:pic>
        <p:nvPicPr>
          <p:cNvPr id="59" name="Grafik 58">
            <a:extLst>
              <a:ext uri="{FF2B5EF4-FFF2-40B4-BE49-F238E27FC236}">
                <a16:creationId xmlns:a16="http://schemas.microsoft.com/office/drawing/2014/main" id="{F1E5B274-EE48-40AD-BF6E-6112CA6FD8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05465" y="2853946"/>
            <a:ext cx="528674" cy="628693"/>
          </a:xfrm>
          <a:prstGeom prst="rect">
            <a:avLst/>
          </a:prstGeom>
        </p:spPr>
      </p:pic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8A984C55-5745-46C9-8A60-4910DAD3D9B2}"/>
              </a:ext>
            </a:extLst>
          </p:cNvPr>
          <p:cNvGrpSpPr/>
          <p:nvPr/>
        </p:nvGrpSpPr>
        <p:grpSpPr>
          <a:xfrm>
            <a:off x="6389583" y="3494556"/>
            <a:ext cx="1695884" cy="1394984"/>
            <a:chOff x="6343072" y="3523313"/>
            <a:chExt cx="1303345" cy="1072093"/>
          </a:xfrm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7664DCCF-8819-4A31-9068-05925520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72400" y="3534984"/>
              <a:ext cx="1074017" cy="1060422"/>
            </a:xfrm>
            <a:prstGeom prst="rect">
              <a:avLst/>
            </a:prstGeom>
          </p:spPr>
        </p:pic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77811245-6A3D-49EC-829D-19463939F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rgbClr val="E27F1C">
                  <a:tint val="45000"/>
                  <a:satMod val="400000"/>
                </a:srgbClr>
              </a:duotone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21432774">
              <a:off x="6343072" y="3523313"/>
              <a:ext cx="244148" cy="427258"/>
            </a:xfrm>
            <a:prstGeom prst="rect">
              <a:avLst/>
            </a:prstGeom>
          </p:spPr>
        </p:pic>
      </p:grpSp>
      <p:sp>
        <p:nvSpPr>
          <p:cNvPr id="55" name="Textfeld 54">
            <a:extLst>
              <a:ext uri="{FF2B5EF4-FFF2-40B4-BE49-F238E27FC236}">
                <a16:creationId xmlns:a16="http://schemas.microsoft.com/office/drawing/2014/main" id="{9D156801-203D-48CA-98EE-C5CBA762D599}"/>
              </a:ext>
            </a:extLst>
          </p:cNvPr>
          <p:cNvSpPr txBox="1"/>
          <p:nvPr/>
        </p:nvSpPr>
        <p:spPr>
          <a:xfrm>
            <a:off x="6459076" y="4434048"/>
            <a:ext cx="2664141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Membros representativos</a:t>
            </a:r>
            <a:endParaRPr lang="de-DE" dirty="0"/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7CCAAA69-AA15-4C3E-8E3C-7ADC586737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91768">
            <a:off x="8807850" y="1648769"/>
            <a:ext cx="646397" cy="654280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52797EB3-4AD7-424A-A6EE-5E4289AFB9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761425" y="2836930"/>
            <a:ext cx="481446" cy="459562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0618019D-45F8-430E-8315-E1B172F2FF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634209" y="1629804"/>
            <a:ext cx="735877" cy="69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1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1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Desenvolvimento do sistema de formação profissional dual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Funções, entre outras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Aconselha o governo federal em matéria de formação profissional 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Emite recomendações para a prática </a:t>
            </a:r>
            <a:b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(p. ex. implementação uniforme da lei de formação profissional)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Pronuncia-se relativamente às disposições legais do estado federado </a:t>
            </a:r>
            <a:b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(p. ex. regulamento de formação) </a:t>
            </a:r>
          </a:p>
          <a:p>
            <a:pPr rtl="0">
              <a:defRPr/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Pronuncia-se acerca da política do governo federal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Delibera sobre assuntos do BIBB </a:t>
            </a:r>
            <a:b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(p. ex. orçamento, investigação)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6C6CFA1-FEC8-478D-BF0B-6760CC88089E}"/>
              </a:ext>
            </a:extLst>
          </p:cNvPr>
          <p:cNvSpPr txBox="1"/>
          <p:nvPr/>
        </p:nvSpPr>
        <p:spPr>
          <a:xfrm>
            <a:off x="677469" y="1700265"/>
            <a:ext cx="1963854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Comissão</a:t>
            </a:r>
            <a:b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principal </a:t>
            </a:r>
          </a:p>
          <a:p>
            <a:pPr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do BIBB</a:t>
            </a:r>
          </a:p>
        </p:txBody>
      </p:sp>
    </p:spTree>
    <p:extLst>
      <p:ext uri="{BB962C8B-B14F-4D97-AF65-F5344CB8AC3E}">
        <p14:creationId xmlns:p14="http://schemas.microsoft.com/office/powerpoint/2010/main" val="127598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  <p:cond evt="onBegin" delay="0">
                          <p:tn val="27"/>
                        </p:cond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Desenvolvimento do sistema de formação profissional dual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Relevância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Articula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as posições definidas pelos agentes de formação profissional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Mecanismo de </a:t>
            </a:r>
            <a:r>
              <a:rPr lang="pt-PT" sz="22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coordenação central</a:t>
            </a:r>
            <a:r>
              <a:rPr lang="pt-PT" sz="22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da formação profissional dual a nível nacional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("Parlamento da formação profissional") 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Fórum nos quais os agentes coordenam,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em conjunto, </a:t>
            </a:r>
            <a:r>
              <a:rPr lang="pt-PT" sz="2200" b="0" i="0" u="none" strike="noStrike" dirty="0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 sistema de formação profissional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9310FDA-87D9-404C-8FF5-3903F5FDCCB1}"/>
              </a:ext>
            </a:extLst>
          </p:cNvPr>
          <p:cNvSpPr txBox="1"/>
          <p:nvPr/>
        </p:nvSpPr>
        <p:spPr>
          <a:xfrm>
            <a:off x="677469" y="1700265"/>
            <a:ext cx="1963854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Comissão</a:t>
            </a:r>
            <a:b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principal </a:t>
            </a:r>
          </a:p>
          <a:p>
            <a:pPr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do BIBB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Desenvolvimento de padrões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84" y="862577"/>
            <a:ext cx="2072760" cy="547687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Entidades empregadoras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2758" y="4319406"/>
            <a:ext cx="1668776" cy="117977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/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Wingdings 3" panose="05040102010807070707" pitchFamily="18" charset="2"/>
              <a:buNone/>
            </a:pPr>
            <a:r>
              <a:rPr lang="pt-PT" sz="22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Estado</a:t>
            </a:r>
            <a:endParaRPr lang="de-DE" sz="220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/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Wingdings 3" panose="05040102010807070707" pitchFamily="18" charset="2"/>
              <a:buNone/>
            </a:pPr>
            <a:r>
              <a:rPr lang="pt-PT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Articulação através de</a:t>
            </a:r>
            <a:endParaRPr lang="de-DE" sz="180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452322" y="2009306"/>
            <a:ext cx="2329494" cy="107721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As organizações articulam as necessidades das entidades empregadoras/economia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729036"/>
            <a:ext cx="1963854" cy="83099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Grupos </a:t>
            </a:r>
            <a:b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 </a:t>
            </a:r>
          </a:p>
          <a:p>
            <a:pPr algn="ctr" rtl="0"/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peritos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141550"/>
            <a:ext cx="2202566" cy="107721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Governo </a:t>
            </a:r>
            <a:b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articula necessidades </a:t>
            </a:r>
          </a:p>
          <a:p>
            <a:pPr algn="ctr" rtl="0"/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 aprova</a:t>
            </a:r>
          </a:p>
          <a:p>
            <a:pPr algn="ctr" rtl="0"/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padrões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27499" y="4172589"/>
            <a:ext cx="2338569" cy="83099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Sindicados articulam necessidades </a:t>
            </a:r>
            <a:b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dos trabalhadores</a:t>
            </a:r>
            <a:endParaRPr lang="de-DE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/>
          <p:nvPr/>
        </p:nvSpPr>
        <p:spPr>
          <a:xfrm>
            <a:off x="9255503" y="4351939"/>
            <a:ext cx="2591384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spcBef>
                <a:spcPct val="0"/>
              </a:spcBef>
              <a:buNone/>
            </a:pPr>
            <a:r>
              <a:rPr lang="pt-PT" sz="1600" b="1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Fundamentos legais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rtl="0">
              <a:spcBef>
                <a:spcPct val="0"/>
              </a:spcBef>
            </a:pPr>
            <a:r>
              <a:rPr lang="pt-PT" sz="16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Lei de formação profissional §</a:t>
            </a:r>
            <a:r>
              <a:rPr lang="pt-PT" sz="8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16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4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84530FF3-F99A-47AF-A1C5-C107D7E4E5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67635" y="1465493"/>
            <a:ext cx="432980" cy="1352113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76275D78-6581-41E3-B334-614BB3E009EB}"/>
              </a:ext>
            </a:extLst>
          </p:cNvPr>
          <p:cNvSpPr txBox="1"/>
          <p:nvPr/>
        </p:nvSpPr>
        <p:spPr>
          <a:xfrm>
            <a:off x="2087592" y="5396432"/>
            <a:ext cx="2331699" cy="547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Font typeface="Wingdings 3" panose="05040102010807070707" pitchFamily="18" charset="2"/>
              <a:buNone/>
            </a:pPr>
            <a:r>
              <a:rPr lang="pt-PT" sz="22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Trabalhadores</a:t>
            </a:r>
            <a:endParaRPr lang="de-DE" sz="2200"/>
          </a:p>
        </p:txBody>
      </p:sp>
    </p:spTree>
    <p:extLst>
      <p:ext uri="{BB962C8B-B14F-4D97-AF65-F5344CB8AC3E}">
        <p14:creationId xmlns:p14="http://schemas.microsoft.com/office/powerpoint/2010/main" val="289593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  <p:cond evt="onBegin" delay="0">
                          <p:tn val="29"/>
                        </p:cond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  <p:cond evt="onBegin" delay="0">
                          <p:tn val="41"/>
                        </p:cond>
                      </p:stCondLst>
                      <p:childTnLst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6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  <p:cond evt="onBegin" delay="0">
                          <p:tn val="61"/>
                        </p:cond>
                      </p:stCondLst>
                      <p:childTnLst>
                        <p:par>
                          <p:cTn id="6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5" grpId="0"/>
      <p:bldP spid="17" grpId="0"/>
      <p:bldP spid="18" grpId="0"/>
      <p:bldP spid="19" grpId="0"/>
      <p:bldP spid="21" grpId="0"/>
      <p:bldP spid="34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AC5A4054-317D-4268-B618-FBBDE88C5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14884" y="3542548"/>
            <a:ext cx="1724896" cy="17030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Desenvolvimento de padrões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9100252" y="1331964"/>
            <a:ext cx="3198752" cy="120032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Formado grémio para profissão nova/a atualizar (temporário, não permanente)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489369" y="1322599"/>
            <a:ext cx="4443806" cy="120032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Coordenação de representante BIBB; </a:t>
            </a:r>
          </a:p>
          <a:p>
            <a:pPr rtl="0"/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organiza e modera processo; </a:t>
            </a:r>
            <a:b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responsável pela informação de entrada técnica 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rtl="0"/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(peritos profissionais)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8697667" y="3541851"/>
            <a:ext cx="3034364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Integrados por governo e estados federados</a:t>
            </a:r>
            <a:b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endParaRPr lang="pt-PT" sz="1800" b="0" i="0" u="none" strike="noStrike">
              <a:solidFill>
                <a:srgbClr val="404040"/>
              </a:solidFill>
              <a:highlight>
                <a:srgbClr val="000000">
                  <a:alpha val="0"/>
                </a:srgbClr>
              </a:highlight>
              <a:latin typeface="Calibri"/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703599" y="3705751"/>
            <a:ext cx="3672174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Economia e trabalhadores enviam os seus próprios peritos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63266" y="4733932"/>
            <a:ext cx="4306550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 peritos com </a:t>
            </a:r>
            <a:b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conhecimentos práticos e teóricos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202381" y="1729036"/>
            <a:ext cx="1963854" cy="83099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Grupos </a:t>
            </a:r>
            <a:b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 </a:t>
            </a:r>
          </a:p>
          <a:p>
            <a:pPr algn="ctr" rtl="0"/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peritos</a:t>
            </a:r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68FA6CAC-25E9-4FC7-AE7E-D6A3671DCBFA}"/>
              </a:ext>
            </a:extLst>
          </p:cNvPr>
          <p:cNvGrpSpPr/>
          <p:nvPr/>
        </p:nvGrpSpPr>
        <p:grpSpPr>
          <a:xfrm>
            <a:off x="4188969" y="913739"/>
            <a:ext cx="513834" cy="1198378"/>
            <a:chOff x="4482743" y="2897108"/>
            <a:chExt cx="590527" cy="1377243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249330F8-1DCA-4B11-B660-6D3C29CE0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482743" y="2897108"/>
              <a:ext cx="561098" cy="1377243"/>
            </a:xfrm>
            <a:prstGeom prst="rect">
              <a:avLst/>
            </a:prstGeom>
          </p:spPr>
        </p:pic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7C171D12-A53D-4FD8-BAEE-17B28E1FB4BB}"/>
                </a:ext>
              </a:extLst>
            </p:cNvPr>
            <p:cNvSpPr txBox="1"/>
            <p:nvPr/>
          </p:nvSpPr>
          <p:spPr>
            <a:xfrm>
              <a:off x="4517605" y="3390782"/>
              <a:ext cx="555665" cy="300657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rtl="0"/>
              <a:r>
                <a:rPr lang="pt-PT" sz="1100" b="1" i="0" u="none" strike="noStrike">
                  <a:solidFill>
                    <a:srgbClr val="404040"/>
                  </a:solidFill>
                  <a:highlight>
                    <a:srgbClr val="000000">
                      <a:alpha val="0"/>
                    </a:srgbClr>
                  </a:highlight>
                  <a:latin typeface="Arial Narrow"/>
                </a:rPr>
                <a:t>BIBB</a:t>
              </a:r>
              <a:endParaRPr lang="de-DE" sz="1100" b="1">
                <a:latin typeface="Arial Narrow" panose="020B0606020202030204" pitchFamily="34" charset="0"/>
              </a:endParaRPr>
            </a:p>
          </p:txBody>
        </p:sp>
      </p:grpSp>
      <p:pic>
        <p:nvPicPr>
          <p:cNvPr id="34" name="Grafik 33">
            <a:extLst>
              <a:ext uri="{FF2B5EF4-FFF2-40B4-BE49-F238E27FC236}">
                <a16:creationId xmlns:a16="http://schemas.microsoft.com/office/drawing/2014/main" id="{8A98E220-1D39-49BF-8AE3-E1EEC1D624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22528" y="1343299"/>
            <a:ext cx="816797" cy="779099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A6AF1E0A-1E97-4B78-880A-ED80649744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16224" y="2727807"/>
            <a:ext cx="401774" cy="98617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FC1BDE12-CFDA-4FB4-AC53-00334042C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19333" y="2830350"/>
            <a:ext cx="426123" cy="1045939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19442" y="3199378"/>
            <a:ext cx="745698" cy="984469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3EF9D63B-EA27-4121-AB31-FDF9F5EF00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54545" y="2829957"/>
            <a:ext cx="69217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5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Desenvolvimento de padrões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Funções, entre outras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Desenvolvem e modernizam regulamentos de formação para </a:t>
            </a:r>
            <a:b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formação em contexto empresarial 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Aconselhamos os agentes na implementação dos regulamentos de formação e sua coordenação com o desenvolvimento de currículos quadro (escolas profissionais)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84818E3-B1EC-4737-B34B-384BAFF81BB6}"/>
              </a:ext>
            </a:extLst>
          </p:cNvPr>
          <p:cNvSpPr txBox="1"/>
          <p:nvPr/>
        </p:nvSpPr>
        <p:spPr>
          <a:xfrm>
            <a:off x="677469" y="1640631"/>
            <a:ext cx="1963854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Grupos </a:t>
            </a:r>
            <a:b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 </a:t>
            </a:r>
          </a:p>
          <a:p>
            <a:pPr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peritos</a:t>
            </a:r>
          </a:p>
        </p:txBody>
      </p:sp>
    </p:spTree>
    <p:extLst>
      <p:ext uri="{BB962C8B-B14F-4D97-AF65-F5344CB8AC3E}">
        <p14:creationId xmlns:p14="http://schemas.microsoft.com/office/powerpoint/2010/main" val="217423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Desenvolvimento de padrões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Relevância</a:t>
            </a:r>
          </a:p>
          <a:p>
            <a:pPr rtl="0"/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Mecanismos, através dos quais os </a:t>
            </a:r>
            <a:r>
              <a:rPr lang="pt-PT" sz="22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agentes desenvolvem padrões comuns</a:t>
            </a: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, que refletem as necessidades do mundo profissional</a:t>
            </a:r>
            <a:endParaRPr lang="en-US" sz="22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rtl="0"/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Os padrões desenvolvidos são </a:t>
            </a:r>
            <a:r>
              <a:rPr lang="pt-PT" sz="2200" b="0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aceites e reconhecidos junto dos responsáveis pela implementação</a:t>
            </a: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dos mesmos (empresas, formadores, formandos)</a:t>
            </a:r>
            <a:endParaRPr lang="de-DE" sz="2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426B613-9320-42E7-BD85-6F9025D75F98}"/>
              </a:ext>
            </a:extLst>
          </p:cNvPr>
          <p:cNvSpPr txBox="1"/>
          <p:nvPr/>
        </p:nvSpPr>
        <p:spPr>
          <a:xfrm>
            <a:off x="677469" y="1640631"/>
            <a:ext cx="1963854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Grupos </a:t>
            </a:r>
            <a:b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 </a:t>
            </a:r>
          </a:p>
          <a:p>
            <a:pPr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peritos</a:t>
            </a:r>
          </a:p>
        </p:txBody>
      </p:sp>
    </p:spTree>
    <p:extLst>
      <p:ext uri="{BB962C8B-B14F-4D97-AF65-F5344CB8AC3E}">
        <p14:creationId xmlns:p14="http://schemas.microsoft.com/office/powerpoint/2010/main" val="96537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Garantia de qualidade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587" y="789840"/>
            <a:ext cx="2064134" cy="547687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Entidades empregadoras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34896" y="4419181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88034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/>
          <p:nvPr/>
        </p:nvSpPr>
        <p:spPr>
          <a:xfrm>
            <a:off x="10006968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Wingdings 3" panose="05040102010807070707" pitchFamily="18" charset="2"/>
              <a:buNone/>
            </a:pPr>
            <a:r>
              <a:rPr lang="pt-PT" sz="22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Estado</a:t>
            </a:r>
            <a:endParaRPr lang="de-DE" sz="220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/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Wingdings 3" panose="05040102010807070707" pitchFamily="18" charset="2"/>
              <a:buNone/>
            </a:pPr>
            <a:r>
              <a:rPr lang="pt-PT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Articulação através de</a:t>
            </a:r>
            <a:endParaRPr lang="de-DE" sz="180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126773" y="1908565"/>
            <a:ext cx="3051554" cy="132343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Entidades empregadoras </a:t>
            </a:r>
            <a:b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ministram formação em contexto empresarial</a:t>
            </a:r>
            <a:b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 base nos padrões de formação estatais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605220"/>
            <a:ext cx="1963854" cy="107721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Comissões e </a:t>
            </a:r>
            <a:b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entidades competentes em </a:t>
            </a:r>
            <a:b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todo o país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38680"/>
            <a:ext cx="2202566" cy="132343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Estado supervisiona, </a:t>
            </a:r>
            <a:b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financia e </a:t>
            </a:r>
            <a:b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implementa o </a:t>
            </a:r>
            <a:b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ensino profissional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835161" y="4013797"/>
            <a:ext cx="1942151" cy="107721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Os conselhos de empresa de empresas grandes supervisionam a formação 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/>
          <p:nvPr/>
        </p:nvSpPr>
        <p:spPr>
          <a:xfrm>
            <a:off x="8462513" y="4580015"/>
            <a:ext cx="2889347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spcBef>
                <a:spcPct val="0"/>
              </a:spcBef>
              <a:buNone/>
            </a:pPr>
            <a:r>
              <a:rPr lang="pt-PT" sz="1600" b="1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Fundamentos legais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rtl="0">
              <a:spcBef>
                <a:spcPct val="0"/>
              </a:spcBef>
            </a:pPr>
            <a:r>
              <a:rPr lang="pt-PT" sz="16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Lei de formação profissional </a:t>
            </a:r>
            <a:br>
              <a:rPr lang="pt-PT" sz="16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§ 77 e seguintes</a:t>
            </a:r>
          </a:p>
          <a:p>
            <a:pPr rtl="0">
              <a:spcBef>
                <a:spcPct val="0"/>
              </a:spcBef>
            </a:pPr>
            <a:r>
              <a:rPr lang="pt-PT" sz="16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Leis dos estados federados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BB0510BD-6821-4A78-8FD9-926F19C8ED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77550" y="1445869"/>
            <a:ext cx="396459" cy="1238065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34459235-B8BF-4052-8352-733E2B69F6CB}"/>
              </a:ext>
            </a:extLst>
          </p:cNvPr>
          <p:cNvSpPr txBox="1"/>
          <p:nvPr/>
        </p:nvSpPr>
        <p:spPr>
          <a:xfrm>
            <a:off x="2234230" y="5396432"/>
            <a:ext cx="2285588" cy="547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Font typeface="Wingdings 3" panose="05040102010807070707" pitchFamily="18" charset="2"/>
              <a:buNone/>
            </a:pPr>
            <a:r>
              <a:rPr lang="pt-PT" sz="22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Trabalhadores</a:t>
            </a:r>
            <a:endParaRPr lang="de-DE" sz="2200"/>
          </a:p>
        </p:txBody>
      </p:sp>
    </p:spTree>
    <p:extLst>
      <p:ext uri="{BB962C8B-B14F-4D97-AF65-F5344CB8AC3E}">
        <p14:creationId xmlns:p14="http://schemas.microsoft.com/office/powerpoint/2010/main" val="202180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  <p:cond evt="onBegin" delay="0">
                          <p:tn val="29"/>
                        </p:cond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  <p:cond evt="onBegin" delay="0">
                          <p:tn val="41"/>
                        </p:cond>
                      </p:stCondLst>
                      <p:childTnLst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accel="13333" decel="6667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-5400000">
                                      <p:cBhvr>
                                        <p:cTn id="6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  <p:cond evt="onBegin" delay="0">
                          <p:tn val="61"/>
                        </p:cond>
                      </p:stCondLst>
                      <p:childTnLst>
                        <p:par>
                          <p:cTn id="6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5" grpId="0"/>
      <p:bldP spid="17" grpId="0"/>
      <p:bldP spid="18" grpId="0"/>
      <p:bldP spid="19" grpId="0"/>
      <p:bldP spid="21" grpId="0"/>
      <p:bldP spid="34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Garantia de qualidade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1063972" y="1731838"/>
            <a:ext cx="2243038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rtl="0"/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Junto do governo estadual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73806" y="1586161"/>
            <a:ext cx="1963854" cy="120032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Comissão </a:t>
            </a:r>
            <a:b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estadual</a:t>
            </a:r>
            <a:endParaRPr lang="de-DE" b="1" dirty="0">
              <a:solidFill>
                <a:srgbClr val="BF5A08"/>
              </a:solidFill>
            </a:endParaRPr>
          </a:p>
          <a:p>
            <a:pPr marL="0" lvl="1" algn="ctr" rtl="0"/>
            <a: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 formação</a:t>
            </a:r>
          </a:p>
          <a:p>
            <a:pPr marL="0" lvl="1" algn="ctr" rtl="0"/>
            <a: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profissional</a:t>
            </a:r>
            <a:endParaRPr lang="de-DE" b="1" dirty="0">
              <a:solidFill>
                <a:srgbClr val="BF5A08"/>
              </a:solidFill>
            </a:endParaRPr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12336" y="1622251"/>
            <a:ext cx="745698" cy="9844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84BFDB0-C896-410A-9C70-CFE9A7FC6A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86065" y="1518313"/>
            <a:ext cx="78696" cy="254247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1841645" y="3375954"/>
            <a:ext cx="1604834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4 anos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557298" y="1908917"/>
            <a:ext cx="1549229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Voluntária</a:t>
            </a:r>
            <a:endParaRPr lang="de-DE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1391768">
            <a:off x="8750700" y="1648769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24861" y="3124324"/>
            <a:ext cx="906315" cy="85193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06C37B5-F126-4663-896A-631FDD13EDD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62828" y="1376876"/>
            <a:ext cx="611077" cy="34720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002877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Princípio da maioria</a:t>
            </a:r>
            <a:endParaRPr lang="de-DE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401E93AD-53D7-4A8F-9BB5-A1B3A284B1DF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410C636-B25B-40F4-AC84-1DAAEB79C6B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>
            <a:fillRect/>
          </a:stretch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3EB20C2-52D0-4EEA-85CD-D7FEE64734A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>
            <a:fillRect/>
          </a:stretch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613E945-AD46-4B6D-BB17-E9364A09EAE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40463"/>
          <a:stretch>
            <a:fillRect/>
          </a:stretch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65D8A48B-0E33-4610-99C3-3BEF389C2494}"/>
              </a:ext>
            </a:extLst>
          </p:cNvPr>
          <p:cNvSpPr txBox="1"/>
          <p:nvPr/>
        </p:nvSpPr>
        <p:spPr>
          <a:xfrm>
            <a:off x="4021891" y="4750511"/>
            <a:ext cx="4306550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6 representantes de entidades empregadoras, trabalhadores e governo estadual </a:t>
            </a:r>
          </a:p>
        </p:txBody>
      </p:sp>
    </p:spTree>
    <p:extLst>
      <p:ext uri="{BB962C8B-B14F-4D97-AF65-F5344CB8AC3E}">
        <p14:creationId xmlns:p14="http://schemas.microsoft.com/office/powerpoint/2010/main" val="29567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658813" y="3284537"/>
            <a:ext cx="10066338" cy="640691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800" b="1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Formação profissional: agentes e seus interesses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690782"/>
            <a:ext cx="5437187" cy="295231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000" b="0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Motor da formação profissional dual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Garantia de qualidade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Funções, entre outras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Aconselha o governo estadual em matéria de formação profissional 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Desenvolve continuamente a qualidade da formação profissional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3184F0E-2C66-4216-835E-CE4B4C659A68}"/>
              </a:ext>
            </a:extLst>
          </p:cNvPr>
          <p:cNvSpPr txBox="1"/>
          <p:nvPr/>
        </p:nvSpPr>
        <p:spPr>
          <a:xfrm>
            <a:off x="677469" y="1516045"/>
            <a:ext cx="1965592" cy="120032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Comissão </a:t>
            </a:r>
            <a:b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estadual</a:t>
            </a:r>
            <a:endParaRPr lang="de-DE" sz="1800" b="1" dirty="0">
              <a:solidFill>
                <a:srgbClr val="BF5A08"/>
              </a:solidFill>
            </a:endParaRPr>
          </a:p>
          <a:p>
            <a:pPr marL="0" lvl="1" algn="ctr" rtl="0"/>
            <a: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 formação</a:t>
            </a:r>
          </a:p>
          <a:p>
            <a:pPr marL="0" lvl="1" algn="ctr" rtl="0"/>
            <a: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profissional</a:t>
            </a:r>
            <a:endParaRPr lang="de-DE" sz="18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47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Garantia de qualidade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Relevância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Articula as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posições definidas pelos agentes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, sobretudo o desenvolvimento e a implementação do ensino profissional da região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Mecanismo, através do qual os agentes definem, em conjunto, a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política de formação profissional comum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do estado federado e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coordenam a implementação do ensino profissional com a formação em contexto empresarial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F87C782-6AAD-458C-B26B-4E87F29BB630}"/>
              </a:ext>
            </a:extLst>
          </p:cNvPr>
          <p:cNvSpPr txBox="1"/>
          <p:nvPr/>
        </p:nvSpPr>
        <p:spPr>
          <a:xfrm>
            <a:off x="677469" y="1516045"/>
            <a:ext cx="1965592" cy="120032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Comissão </a:t>
            </a:r>
            <a:b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estadual</a:t>
            </a:r>
            <a:endParaRPr lang="de-DE" sz="1800" b="1" dirty="0">
              <a:solidFill>
                <a:srgbClr val="BF5A08"/>
              </a:solidFill>
            </a:endParaRPr>
          </a:p>
          <a:p>
            <a:pPr marL="0" lvl="1" algn="ctr" rtl="0"/>
            <a: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 formação</a:t>
            </a:r>
          </a:p>
          <a:p>
            <a:pPr marL="0" lvl="1" algn="ctr" rtl="0"/>
            <a:r>
              <a:rPr lang="pt-PT" sz="1800" b="1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profissional</a:t>
            </a:r>
            <a:endParaRPr lang="de-DE" sz="18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6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Garantia de qualidade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567562" y="1604820"/>
            <a:ext cx="3646488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rtl="0"/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Junto das entidades </a:t>
            </a:r>
            <a:b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competentes (câmaras, </a:t>
            </a:r>
          </a:p>
          <a:p>
            <a:pPr marL="0" lvl="1" rtl="0"/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ministérios, etc.)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21891" y="4744403"/>
            <a:ext cx="4306550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6 representantes de entidades empregadoras, trabalhadores e escolas profissionais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73806" y="1690936"/>
            <a:ext cx="1963854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Comissões de formação </a:t>
            </a:r>
            <a:b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profissional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B8E41D8-2EC1-42EC-9001-62053BD9B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4 anos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300721" y="1881665"/>
            <a:ext cx="1549229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Voluntária</a:t>
            </a:r>
            <a:endParaRPr lang="de-DE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1391768">
            <a:off x="8560201" y="1648571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24566" y="2953755"/>
            <a:ext cx="906315" cy="85193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002877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Princípio da maioria</a:t>
            </a:r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7968F6-3305-4277-A34A-710385C090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20322" y="1435613"/>
            <a:ext cx="896507" cy="88620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E70E29D4-1CF7-4E13-B28F-1107E174DBB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>
            <a:fillRect/>
          </a:stretch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48AB1F7D-E583-444A-AC8C-D1C2EB1610B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>
            <a:fillRect/>
          </a:stretch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114F871-4A59-4431-B592-21520DBC71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40463"/>
          <a:stretch>
            <a:fillRect/>
          </a:stretch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Garantia de qualidade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Funções, entre outras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 consultar e informar em todas as questões importantes sobre formação profissional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Delibera sobre as disposições legais para realização da formação profissional 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Atua permanentemente para o aumento contínuo da qualidade da formação profissional </a:t>
            </a:r>
          </a:p>
          <a:p>
            <a:pPr marL="342900" lvl="1" indent="-34290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Assegura a implementação das recomendações </a:t>
            </a:r>
            <a:r>
              <a:rPr lang="pt-PT" sz="2200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</a:rPr>
              <a:t>da comissão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estadual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0312507-4F55-4DD9-91F3-FAEFFB40F38F}"/>
              </a:ext>
            </a:extLst>
          </p:cNvPr>
          <p:cNvSpPr txBox="1"/>
          <p:nvPr/>
        </p:nvSpPr>
        <p:spPr>
          <a:xfrm>
            <a:off x="677469" y="1660509"/>
            <a:ext cx="1965592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Comissões de formação </a:t>
            </a:r>
            <a:b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profissional</a:t>
            </a:r>
          </a:p>
        </p:txBody>
      </p:sp>
    </p:spTree>
    <p:extLst>
      <p:ext uri="{BB962C8B-B14F-4D97-AF65-F5344CB8AC3E}">
        <p14:creationId xmlns:p14="http://schemas.microsoft.com/office/powerpoint/2010/main" val="260862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Garantia de qualidade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Relevância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Articula as posições definidas, especialmente para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regulamentação da formação profissional em contexto empresarial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(adequação dos locais de formação, examinação, etc.)</a:t>
            </a:r>
          </a:p>
          <a:p>
            <a:pPr rtl="0"/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Mecanismos, através dos quais os agentes asseguram e desenvolvem a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qualidade comum da formação profissional dual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de determinados setores (artesãos, indústria e comércio, agricultores, etc.) na região</a:t>
            </a:r>
            <a:endParaRPr lang="en-GB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BB61C75-AA04-4BFF-8EE5-A1B044D9AB6E}"/>
              </a:ext>
            </a:extLst>
          </p:cNvPr>
          <p:cNvSpPr txBox="1"/>
          <p:nvPr/>
        </p:nvSpPr>
        <p:spPr>
          <a:xfrm>
            <a:off x="677469" y="1660509"/>
            <a:ext cx="1965592" cy="9233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Comissões de formação </a:t>
            </a:r>
            <a:b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profissional</a:t>
            </a:r>
          </a:p>
        </p:txBody>
      </p:sp>
    </p:spTree>
    <p:extLst>
      <p:ext uri="{BB962C8B-B14F-4D97-AF65-F5344CB8AC3E}">
        <p14:creationId xmlns:p14="http://schemas.microsoft.com/office/powerpoint/2010/main" val="214110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Garantia de qualidade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Entidades </a:t>
            </a:r>
            <a:r>
              <a:rPr lang="pt-PT" sz="2200" b="1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</a:rPr>
              <a:t>competentes (câmaras na maioria dos casos)</a:t>
            </a:r>
            <a:endParaRPr lang="pt-PT" sz="2200" b="1" i="0" u="none" strike="noStrike" dirty="0">
              <a:solidFill>
                <a:srgbClr val="404040"/>
              </a:solidFill>
              <a:highlight>
                <a:srgbClr val="000000">
                  <a:alpha val="0"/>
                </a:srgbClr>
              </a:highlight>
              <a:latin typeface="Calibri"/>
            </a:endParaRPr>
          </a:p>
          <a:p>
            <a:pPr marL="0" indent="0" rtl="0"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Do que se trata?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Regulamentado por lei (lei de formação profissional/código do artesanato)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Aceitação de funções oficiais/públicas relacionadas com a formação profissional dual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Muitas entidades competentes em cada estado federado (estabelecidas a nível regional) 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Estabelecimento das entidades competentes em organizações </a:t>
            </a:r>
            <a:b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que representam um setor </a:t>
            </a:r>
            <a:endParaRPr lang="en-GB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4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  <p:cond evt="onBegin" delay="0">
                          <p:tn val="21"/>
                        </p:cond>
                      </p:stCondLst>
                      <p:childTnLst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  <p:cond evt="onBegin" delay="0">
                          <p:tn val="26"/>
                        </p:cond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  <p:cond evt="onBegin" delay="0">
                          <p:tn val="31"/>
                        </p:cond>
                      </p:stCondLst>
                      <p:childTnLst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  <p:cond evt="onBegin" delay="0">
                          <p:tn val="36"/>
                        </p:cond>
                      </p:stCondLst>
                      <p:childTnLst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Garantia de qualidade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364362" cy="4608512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Funções das entidades competentes/câmaras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Supervisionam a formação em contexto empresarial, nomeadamente a adequação das empresas e dos formadores em contexto empresarial no que diz respeito à execução da formação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Manutenção de um diretório de formação (contratos de formação)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Constituição da comissão de formação profissional e das comissões de examinação e promulgação das resoluções das comissões 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Emissão dos diplomas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Reconhecimento de qualificações adquiridas no estrangeiro 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Consultoria a empresas (regra geral, através de "consultores de formação")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4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Garantia de qualidade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Relevância das entidades competentes/câmaras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Entidades competentes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supervisionam e promovem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 execução da formação profisisonal na região e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garantem, assim, a sua qualidade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Princípio institucional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para o trabalho das comissões de formação profissional e de examinação </a:t>
            </a: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da formação profissional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4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5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Examinação e certificação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962" y="810622"/>
            <a:ext cx="1999095" cy="547687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Entidades empregadoras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2758" y="4419181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/>
          <p:nvPr/>
        </p:nvSpPr>
        <p:spPr>
          <a:xfrm>
            <a:off x="2035834" y="5395207"/>
            <a:ext cx="2233091" cy="547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Font typeface="Wingdings 3" panose="05040102010807070707" pitchFamily="18" charset="2"/>
              <a:buNone/>
            </a:pPr>
            <a:r>
              <a:rPr lang="pt-PT" sz="22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Trabalhadores</a:t>
            </a:r>
            <a:endParaRPr lang="de-DE" sz="2200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/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Wingdings 3" panose="05040102010807070707" pitchFamily="18" charset="2"/>
              <a:buNone/>
            </a:pPr>
            <a:r>
              <a:rPr lang="pt-PT" sz="22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Estado</a:t>
            </a:r>
            <a:endParaRPr lang="de-DE" sz="220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/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Wingdings 3" panose="05040102010807070707" pitchFamily="18" charset="2"/>
              <a:buNone/>
            </a:pPr>
            <a:r>
              <a:rPr lang="pt-PT" sz="18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Articulação através de</a:t>
            </a:r>
            <a:endParaRPr lang="de-DE" sz="180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257638" y="2018664"/>
            <a:ext cx="2523768" cy="132343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As entidades empregadoras procuram mão de obra capaz de demonstrar </a:t>
            </a:r>
            <a:b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que dominam a sua profissão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895861"/>
            <a:ext cx="1963854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Comissão de </a:t>
            </a:r>
            <a:b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examinação</a:t>
            </a:r>
            <a:endParaRPr lang="de-DE" sz="1600" b="1">
              <a:solidFill>
                <a:srgbClr val="BF5A08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38680"/>
            <a:ext cx="2202566" cy="132343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Estado define </a:t>
            </a:r>
          </a:p>
          <a:p>
            <a:pPr algn="ctr" rtl="0"/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Regulamento de examinação</a:t>
            </a:r>
            <a:b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enquanto pilar da </a:t>
            </a:r>
            <a:b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formação profissional </a:t>
            </a:r>
            <a:b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dual</a:t>
            </a:r>
            <a:endParaRPr lang="de-DE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724562" y="3912847"/>
            <a:ext cx="2131557" cy="132343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16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Os trabalhadores necessitam de competências adquiridas certificadas para o percurso profissional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/>
          <p:nvPr/>
        </p:nvSpPr>
        <p:spPr>
          <a:xfrm>
            <a:off x="8988725" y="4351939"/>
            <a:ext cx="2956562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spcBef>
                <a:spcPct val="0"/>
              </a:spcBef>
              <a:buNone/>
            </a:pPr>
            <a:r>
              <a:rPr lang="pt-PT" sz="1600" b="1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Fundamentos legais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rtl="0">
              <a:spcBef>
                <a:spcPct val="0"/>
              </a:spcBef>
            </a:pPr>
            <a:r>
              <a:rPr lang="pt-PT" sz="16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Lei de formação profissional </a:t>
            </a:r>
            <a:br>
              <a:rPr lang="pt-PT" sz="16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6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§ 37 e seguintes</a:t>
            </a:r>
          </a:p>
          <a:p>
            <a:pPr rtl="0">
              <a:spcBef>
                <a:spcPct val="0"/>
              </a:spcBef>
            </a:pPr>
            <a:r>
              <a:rPr lang="pt-PT" sz="16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Leis dos estados federados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4A4C552-1FBF-4F0E-BE63-9689D63BA7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9533" y="1445869"/>
            <a:ext cx="396459" cy="12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1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  <p:cond evt="onBegin" delay="0">
                          <p:tn val="29"/>
                        </p:cond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  <p:cond evt="onBegin" delay="0">
                          <p:tn val="44"/>
                        </p:cond>
                      </p:stCondLst>
                      <p:childTnLst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accel="13333" decel="6667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-5400000">
                                      <p:cBhvr>
                                        <p:cTn id="64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  <p:cond evt="onBegin" delay="0">
                          <p:tn val="64"/>
                        </p:cond>
                      </p:stCondLst>
                      <p:childTnLst>
                        <p:par>
                          <p:cTn id="6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  <p:bldP spid="15" grpId="0"/>
      <p:bldP spid="17" grpId="0"/>
      <p:bldP spid="18" grpId="0"/>
      <p:bldP spid="19" grpId="0"/>
      <p:bldP spid="21" grpId="0"/>
      <p:bldP spid="3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Monitorização da formação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-374899" y="1604666"/>
            <a:ext cx="3646488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 rtl="0"/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Grémios de examinação para </a:t>
            </a:r>
            <a:b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percursos de formação </a:t>
            </a:r>
            <a:b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profissional dual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942725" y="4733939"/>
            <a:ext cx="4306550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8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Mín. 3 representantes de entidades empregadoras, trabalhadores e escolas profissionais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93239" y="1832633"/>
            <a:ext cx="1963854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Comissão de </a:t>
            </a:r>
            <a:b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8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examinação</a:t>
            </a:r>
            <a:endParaRPr lang="de-DE" b="1">
              <a:solidFill>
                <a:srgbClr val="BF5A08"/>
              </a:solidFill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5 anos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201568" y="1881665"/>
            <a:ext cx="1549229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Voluntária</a:t>
            </a:r>
            <a:endParaRPr lang="de-DE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391768">
            <a:off x="8268486" y="1644021"/>
            <a:ext cx="646397" cy="65428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54382" y="3121232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8845958" y="3324218"/>
            <a:ext cx="2002877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rtl="0"/>
            <a:r>
              <a:rPr lang="pt-PT" sz="18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Princípio da maioria</a:t>
            </a:r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70D347E-9F1B-44C9-9D95-0A90437534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28714" y="3684541"/>
            <a:ext cx="264898" cy="42112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54C8A34-D6E7-479A-AA6A-208982C73D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42961"/>
          <a:stretch>
            <a:fillRect/>
          </a:stretch>
        </p:blipFill>
        <p:spPr>
          <a:xfrm>
            <a:off x="5621147" y="3782892"/>
            <a:ext cx="1091981" cy="72056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133FB98-CFE5-4F10-971B-1ECE8ACEB5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31731" y="2952750"/>
            <a:ext cx="1019175" cy="9525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88010B0-C0C7-45DD-BCCD-1EEBD5A08A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312955" y="1670936"/>
            <a:ext cx="861773" cy="6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4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Sinopse</a:t>
            </a: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5D9F4331-F230-4EF4-9805-A0C96ABE9F86}"/>
              </a:ext>
            </a:extLst>
          </p:cNvPr>
          <p:cNvSpPr/>
          <p:nvPr/>
        </p:nvSpPr>
        <p:spPr>
          <a:xfrm>
            <a:off x="658813" y="2507124"/>
            <a:ext cx="2393246" cy="1656000"/>
          </a:xfrm>
          <a:prstGeom prst="roundRect">
            <a:avLst>
              <a:gd name="adj" fmla="val 5294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r>
              <a:rPr lang="pt-PT" sz="2200" b="0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Interesses das entidades empregadoras e das organizações económicas</a:t>
            </a:r>
          </a:p>
        </p:txBody>
      </p: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BD6BD2DA-8B78-4C81-841E-84D53CD511FD}"/>
              </a:ext>
            </a:extLst>
          </p:cNvPr>
          <p:cNvSpPr/>
          <p:nvPr/>
        </p:nvSpPr>
        <p:spPr>
          <a:xfrm>
            <a:off x="4831774" y="4760259"/>
            <a:ext cx="2653141" cy="900766"/>
          </a:xfrm>
          <a:prstGeom prst="roundRect">
            <a:avLst>
              <a:gd name="adj" fmla="val 6061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r>
              <a:rPr lang="pt-PT" sz="2200" b="0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Interesses dos trabalhadores</a:t>
            </a:r>
            <a:endParaRPr lang="de-DE" sz="2200">
              <a:solidFill>
                <a:schemeClr val="bg1"/>
              </a:solidFill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D6BA2B5F-6584-400B-83C0-8B4B257F4091}"/>
              </a:ext>
            </a:extLst>
          </p:cNvPr>
          <p:cNvSpPr/>
          <p:nvPr/>
        </p:nvSpPr>
        <p:spPr>
          <a:xfrm>
            <a:off x="9203031" y="2507124"/>
            <a:ext cx="2340000" cy="1620000"/>
          </a:xfrm>
          <a:prstGeom prst="roundRect">
            <a:avLst>
              <a:gd name="adj" fmla="val 4372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r>
              <a:rPr lang="pt-PT" sz="2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Interesses </a:t>
            </a:r>
          </a:p>
          <a:p>
            <a:pPr algn="ctr" rtl="0"/>
            <a:r>
              <a:rPr lang="pt-PT" sz="2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públicos/</a:t>
            </a:r>
            <a:br>
              <a:rPr lang="pt-PT" sz="2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estatais</a:t>
            </a:r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02991766-A616-440E-822C-EF4FD3E23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84438" y="1096494"/>
            <a:ext cx="800477" cy="835663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4D80FB44-7594-4ACA-8041-D8667AAF74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66316" y="1069842"/>
            <a:ext cx="836886" cy="846969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B85A08FB-8571-44D6-AA68-61ADA47CDE6E}"/>
              </a:ext>
            </a:extLst>
          </p:cNvPr>
          <p:cNvSpPr/>
          <p:nvPr/>
        </p:nvSpPr>
        <p:spPr>
          <a:xfrm rot="21540000">
            <a:off x="9716518" y="2208911"/>
            <a:ext cx="1324565" cy="4239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8CC86976-D663-4649-953E-ED3ECD12D5BA}"/>
              </a:ext>
            </a:extLst>
          </p:cNvPr>
          <p:cNvCxnSpPr/>
          <p:nvPr/>
        </p:nvCxnSpPr>
        <p:spPr>
          <a:xfrm flipV="1">
            <a:off x="7684150" y="4075524"/>
            <a:ext cx="1319646" cy="777838"/>
          </a:xfrm>
          <a:prstGeom prst="straightConnector1">
            <a:avLst/>
          </a:prstGeom>
          <a:ln w="63500" cap="rnd" cmpd="sng">
            <a:solidFill>
              <a:srgbClr val="BF5A08"/>
            </a:solidFill>
            <a:round/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05C0F6E4-00DD-4786-9A07-94025F45C13A}"/>
              </a:ext>
            </a:extLst>
          </p:cNvPr>
          <p:cNvCxnSpPr/>
          <p:nvPr/>
        </p:nvCxnSpPr>
        <p:spPr>
          <a:xfrm>
            <a:off x="3283952" y="4086450"/>
            <a:ext cx="1348587" cy="755987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C84573AB-9309-47B7-988A-62F69FCB7718}"/>
              </a:ext>
            </a:extLst>
          </p:cNvPr>
          <p:cNvCxnSpPr/>
          <p:nvPr/>
        </p:nvCxnSpPr>
        <p:spPr>
          <a:xfrm>
            <a:off x="4242080" y="2587925"/>
            <a:ext cx="3707841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BD91FE6B-BD17-492F-B940-62D0B56F92FA}"/>
              </a:ext>
            </a:extLst>
          </p:cNvPr>
          <p:cNvSpPr txBox="1"/>
          <p:nvPr/>
        </p:nvSpPr>
        <p:spPr>
          <a:xfrm>
            <a:off x="4242081" y="2048024"/>
            <a:ext cx="3230454" cy="43088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"Entidades competentes"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197587E-E4FE-49E2-9B5E-0F1CB3340437}"/>
              </a:ext>
            </a:extLst>
          </p:cNvPr>
          <p:cNvSpPr/>
          <p:nvPr/>
        </p:nvSpPr>
        <p:spPr>
          <a:xfrm rot="1050264">
            <a:off x="99284" y="2968507"/>
            <a:ext cx="7408719" cy="2537141"/>
          </a:xfrm>
          <a:prstGeom prst="ellipse">
            <a:avLst/>
          </a:prstGeom>
          <a:noFill/>
          <a:ln w="25400">
            <a:solidFill>
              <a:srgbClr val="BF5A08">
                <a:alpha val="50000"/>
              </a:srgb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C81BFE9-6C1C-4701-9617-752815FA50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24" y="4460974"/>
            <a:ext cx="1716218" cy="1172082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988CA82B-302C-4B14-933D-46174568E124}"/>
              </a:ext>
            </a:extLst>
          </p:cNvPr>
          <p:cNvSpPr txBox="1"/>
          <p:nvPr/>
        </p:nvSpPr>
        <p:spPr>
          <a:xfrm>
            <a:off x="72736" y="5228763"/>
            <a:ext cx="3037839" cy="43088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"Parceiros sociais"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D90019AD-EA6D-4E54-97B9-4584143127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61877" y="1141658"/>
            <a:ext cx="937938" cy="79149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55200E7-447A-4129-8242-4EAC8C0C0E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50375" y="1254184"/>
            <a:ext cx="1656000" cy="139744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C5AC03D-B720-40BA-A32E-1D978B18B3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601023" y="1140170"/>
            <a:ext cx="460253" cy="143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  <p:cond evt="onBegin" delay="0">
                          <p:tn val="33"/>
                        </p:cond>
                      </p:stCondLst>
                      <p:childTnLst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8" grpId="0" animBg="1"/>
      <p:bldP spid="13" grpId="0" animBg="1"/>
      <p:bldP spid="25" grpId="0"/>
      <p:bldP spid="18" grpId="0" animBg="1"/>
      <p:bldP spid="3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Examinação e certificação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Funções, entre outras</a:t>
            </a:r>
          </a:p>
          <a:p>
            <a:pPr rtl="0"/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Desenvolvem e aprovam perguntas e tarefas de examinação </a:t>
            </a:r>
          </a:p>
          <a:p>
            <a:pPr rtl="0"/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Realizam examinações</a:t>
            </a:r>
          </a:p>
          <a:p>
            <a:pPr rtl="0"/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Avaliação dos resultados de examinação</a:t>
            </a:r>
          </a:p>
          <a:p>
            <a:pPr rtl="0"/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Atribuição dos certificados de conclusão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90455A8-2CAE-4006-86F6-E7808C1DDCB5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7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Comissão de </a:t>
            </a:r>
            <a:br>
              <a:rPr lang="pt-PT" sz="17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7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examinação</a:t>
            </a:r>
            <a:endParaRPr lang="de-DE" sz="1700" b="1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73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Examinação e certificação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Relevância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Mecanismos, através dos quais os agentes executam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examinações independentes comuns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e atribuição de diplomas</a:t>
            </a:r>
          </a:p>
          <a:p>
            <a:pPr marL="342900" lvl="1" indent="-342900" rtl="0">
              <a:spcBef>
                <a:spcPts val="1000"/>
              </a:spcBef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Diplomas reconhecidos por entidades empregadoras, trabalhadores e sistema de formação formal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D5BD711-09C1-4F9B-9643-F9956506BB49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lvl="1" algn="ctr" rtl="0"/>
            <a:r>
              <a:rPr lang="pt-PT" sz="17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Comissão de </a:t>
            </a:r>
            <a:br>
              <a:rPr lang="pt-PT" sz="17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17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examinação</a:t>
            </a:r>
            <a:endParaRPr lang="de-DE" sz="1700" b="1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55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000" b="0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Motor da formação profissional dual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290715"/>
            <a:ext cx="10066338" cy="1108290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800" b="1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Resumo – Motor da </a:t>
            </a:r>
            <a:br>
              <a:rPr lang="pt-PT" sz="2800" b="1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800" b="1" i="0" u="none" strike="noStrike">
                <a:solidFill>
                  <a:srgbClr val="FFFFF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formação profissional dual</a:t>
            </a:r>
          </a:p>
          <a:p>
            <a:pPr marL="0" indent="0">
              <a:buNone/>
            </a:pPr>
            <a:endParaRPr lang="de-DE" sz="2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6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CC8C8912-E797-4FDD-A686-8B2E29DE0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4656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Resumo – Motor da formação profissional dual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784" y="3207737"/>
            <a:ext cx="2659404" cy="1173306"/>
          </a:xfrm>
        </p:spPr>
        <p:txBody>
          <a:bodyPr>
            <a:noAutofit/>
          </a:bodyPr>
          <a:lstStyle/>
          <a:p>
            <a:pPr marL="0" indent="0" algn="ctr" rtl="0">
              <a:buClr>
                <a:srgbClr val="BF5A08"/>
              </a:buClr>
              <a:buSzTx/>
              <a:buNone/>
            </a:pPr>
            <a:r>
              <a:rPr lang="pt-PT" sz="20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Compromisso forte </a:t>
            </a:r>
            <a:br>
              <a:rPr lang="pt-PT" sz="20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 a formação profissional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478592" y="3207737"/>
            <a:ext cx="3121739" cy="163121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20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Participação e cooperação dos agentes a todos os níveis e em </a:t>
            </a:r>
            <a:br>
              <a:rPr lang="pt-PT" sz="20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0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todas as áreas fundamentais da formação profissional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805702" y="3192767"/>
            <a:ext cx="2734037" cy="101566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 rtl="0"/>
            <a:r>
              <a:rPr lang="pt-PT" sz="20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Coordenada, uniforme, com garantia de qualidade e reconhecida por agentes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43031" y="1634226"/>
            <a:ext cx="1319452" cy="1319452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321690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7911580" y="321690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CCBF7156-066E-4843-8F62-890C2E6F89BB}"/>
              </a:ext>
            </a:extLst>
          </p:cNvPr>
          <p:cNvSpPr txBox="1"/>
          <p:nvPr/>
        </p:nvSpPr>
        <p:spPr>
          <a:xfrm>
            <a:off x="1226867" y="1052512"/>
            <a:ext cx="1783051" cy="5114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Wingdings 3" panose="05040102010807070707" pitchFamily="18" charset="2"/>
              <a:buNone/>
            </a:pPr>
            <a:r>
              <a:rPr lang="pt-PT" sz="22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Agentes</a:t>
            </a:r>
            <a:endParaRPr lang="de-DE" sz="2200"/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4A0C6567-3BAC-4EFF-ACFA-A281131A0B06}"/>
              </a:ext>
            </a:extLst>
          </p:cNvPr>
          <p:cNvSpPr txBox="1"/>
          <p:nvPr/>
        </p:nvSpPr>
        <p:spPr>
          <a:xfrm>
            <a:off x="5060601" y="1052512"/>
            <a:ext cx="1971408" cy="6469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Wingdings 3" panose="05040102010807070707" pitchFamily="18" charset="2"/>
              <a:buNone/>
            </a:pPr>
            <a:r>
              <a:rPr lang="pt-PT" sz="2200" b="1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Mecanismos</a:t>
            </a:r>
            <a:endParaRPr lang="de-DE" sz="2200"/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FFA9C5EB-49A2-40B6-A71F-CD7A7E318510}"/>
              </a:ext>
            </a:extLst>
          </p:cNvPr>
          <p:cNvSpPr txBox="1"/>
          <p:nvPr/>
        </p:nvSpPr>
        <p:spPr>
          <a:xfrm>
            <a:off x="8696739" y="886256"/>
            <a:ext cx="3015835" cy="6705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Wingdings 3" panose="05040102010807070707" pitchFamily="18" charset="2"/>
              <a:buNone/>
            </a:pPr>
            <a:r>
              <a:rPr lang="pt-PT" sz="22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Formação profissional dual</a:t>
            </a:r>
            <a:endParaRPr lang="de-DE" sz="220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103B54C0-868C-4801-85F2-DCEE08A2F0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96432" y="1555637"/>
            <a:ext cx="1683461" cy="1586071"/>
          </a:xfrm>
          <a:prstGeom prst="rect">
            <a:avLst/>
          </a:prstGeom>
        </p:spPr>
      </p:pic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9970E3A7-F9C6-4FB6-B6CE-0159BD6FF096}"/>
              </a:ext>
            </a:extLst>
          </p:cNvPr>
          <p:cNvSpPr/>
          <p:nvPr/>
        </p:nvSpPr>
        <p:spPr>
          <a:xfrm>
            <a:off x="2592493" y="1989343"/>
            <a:ext cx="1135338" cy="355988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0217945-C2BD-472E-87F9-5E5756423A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668406"/>
            <a:ext cx="418244" cy="130609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7C898A6-14C5-4F11-86ED-3AB8616CE1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7606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8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  <p:cond evt="onBegin" delay="0">
                          <p:tn val="26"/>
                        </p:cond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7" grpId="0" animBg="1"/>
      <p:bldP spid="19" grpId="0" animBg="1"/>
      <p:bldP spid="14" grpId="0"/>
      <p:bldP spid="16" grpId="0"/>
      <p:bldP spid="2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Resumo – Motor da formação profissional dual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6566935" cy="660877"/>
          </a:xfrm>
        </p:spPr>
        <p:txBody>
          <a:bodyPr>
            <a:noAutofit/>
          </a:bodyPr>
          <a:lstStyle/>
          <a:p>
            <a:pPr marL="0" indent="0" rtl="0">
              <a:buNone/>
            </a:pPr>
            <a:r>
              <a:rPr lang="pt-PT" sz="2400" b="1" i="0" u="none" strike="noStrike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Características de qualidade da formação profissional alemã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562572" y="1852808"/>
            <a:ext cx="8702077" cy="224676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360000" indent="-360000" defTabSz="357188" rtl="0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pt-PT" sz="24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Colaboração do estado e dos parceiros sociais</a:t>
            </a:r>
            <a:endParaRPr lang="de-DE" sz="240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60000" indent="-360000" defTabSz="357188" rtl="0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pt-PT" sz="24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Reconhecimento dos padrões na formação profissional</a:t>
            </a:r>
          </a:p>
          <a:p>
            <a:pPr marL="360000" indent="-360000" defTabSz="357188" rtl="0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pt-PT" sz="24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Aprendizagem no processo de trabalho</a:t>
            </a:r>
          </a:p>
          <a:p>
            <a:pPr marL="360000" indent="-360000" defTabSz="357188" rtl="0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pt-PT" sz="24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Qualificação dos formadores</a:t>
            </a:r>
          </a:p>
          <a:p>
            <a:pPr marL="360000" indent="-360000" defTabSz="357188" rtl="0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pt-PT" sz="2400" b="0" i="0" u="none" strike="noStrike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Investigação e consultoria institucionalizada</a:t>
            </a:r>
          </a:p>
        </p:txBody>
      </p:sp>
    </p:spTree>
    <p:extLst>
      <p:ext uri="{BB962C8B-B14F-4D97-AF65-F5344CB8AC3E}">
        <p14:creationId xmlns:p14="http://schemas.microsoft.com/office/powerpoint/2010/main" val="80182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  <p:cond evt="onBegin" delay="0">
                          <p:tn val="27"/>
                        </p:cond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Outras informações (em alemão)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2" y="881825"/>
            <a:ext cx="11053762" cy="4608512"/>
          </a:xfrm>
        </p:spPr>
        <p:txBody>
          <a:bodyPr numCol="2" spcCol="360000">
            <a:noAutofit/>
          </a:bodyPr>
          <a:lstStyle/>
          <a:p>
            <a:pPr marL="0" indent="0" rtl="0">
              <a:buNone/>
            </a:pPr>
            <a:r>
              <a:rPr lang="pt-PT" sz="16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Números e factos</a:t>
            </a:r>
          </a:p>
          <a:p>
            <a:pPr rtl="0"/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Relatório de formação profissional de 2024 (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2"/>
              </a:rPr>
              <a:t>hiperligação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</a:p>
          <a:p>
            <a:pPr rtl="0"/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Relatório de dados para relatório de formação profissional de 2024 (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3"/>
              </a:rPr>
              <a:t>hiperligação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  <a:endParaRPr lang="de-DE" sz="1600" dirty="0"/>
          </a:p>
          <a:p>
            <a:pPr rtl="0"/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Statistisches Bundesamt (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4"/>
              </a:rPr>
              <a:t>hiperligação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</a:p>
          <a:p>
            <a:pPr rtl="0"/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Potal de dados BMBF (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5"/>
              </a:rPr>
              <a:t>hiperligação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</a:p>
          <a:p>
            <a:pPr marL="0" indent="0" rtl="0">
              <a:buNone/>
            </a:pPr>
            <a:r>
              <a:rPr lang="pt-PT" sz="16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Padrões de formação</a:t>
            </a:r>
          </a:p>
          <a:p>
            <a:pPr rtl="0"/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Brochura BIBB: regulamentos de formação e respetivas versões finais (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6"/>
              </a:rPr>
              <a:t>hiperligação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</a:p>
          <a:p>
            <a:pPr rtl="0"/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Exemplos de regulamentos de formação e currículos quadro (BIBB) (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7"/>
              </a:rPr>
              <a:t>hiperligação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</a:p>
          <a:p>
            <a:pPr marL="0" indent="0" rtl="0">
              <a:buNone/>
            </a:pPr>
            <a:r>
              <a:rPr lang="pt-PT" sz="16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Documentos legais</a:t>
            </a:r>
          </a:p>
          <a:p>
            <a:pPr rtl="0"/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Lei de formação profissional (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8"/>
              </a:rPr>
              <a:t>hiperligação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</a:p>
          <a:p>
            <a:pPr rtl="0"/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Lei que regulamenta o emprego jovem (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9"/>
              </a:rPr>
              <a:t>hiperligação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</a:p>
          <a:p>
            <a:pPr rtl="0"/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Lei que regulamenta as câmaras (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10"/>
              </a:rPr>
              <a:t>hiperligação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</a:p>
          <a:p>
            <a:pPr rtl="0"/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Lei que regulamenta as negociações salariais coletivas (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11"/>
              </a:rPr>
              <a:t>hiperligação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</a:p>
          <a:p>
            <a:pPr rtl="0"/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Lei sobre a organização social das empresas (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12"/>
              </a:rPr>
              <a:t>hiperligação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</a:p>
          <a:p>
            <a:pPr marL="357187" lvl="1" indent="0">
              <a:buNone/>
            </a:pPr>
            <a:endParaRPr lang="de-DE" sz="1600" dirty="0"/>
          </a:p>
          <a:p>
            <a:pPr marL="0" indent="0" rtl="0">
              <a:buNone/>
            </a:pPr>
            <a:r>
              <a:rPr lang="pt-PT" sz="16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Sítios da internet</a:t>
            </a:r>
          </a:p>
          <a:p>
            <a:pPr rtl="0"/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13"/>
              </a:rPr>
              <a:t>GOVET</a:t>
            </a:r>
            <a:endParaRPr lang="de-DE" sz="1600" dirty="0"/>
          </a:p>
          <a:p>
            <a:pPr rtl="0"/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14"/>
              </a:rPr>
              <a:t>BMBF</a:t>
            </a:r>
            <a:endParaRPr lang="de-DE" sz="1600" dirty="0"/>
          </a:p>
          <a:p>
            <a:pPr rtl="0"/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15"/>
              </a:rPr>
              <a:t>BIBB</a:t>
            </a:r>
            <a:endParaRPr lang="de-DE" sz="1600" dirty="0"/>
          </a:p>
          <a:p>
            <a:pPr marL="357187" lvl="1" indent="0">
              <a:buNone/>
            </a:pPr>
            <a:endParaRPr lang="de-DE" sz="1600" dirty="0"/>
          </a:p>
          <a:p>
            <a:pPr marL="0" indent="0" rtl="0">
              <a:buNone/>
            </a:pPr>
            <a:r>
              <a:rPr lang="pt-PT" sz="16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Apresentações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</a:p>
          <a:p>
            <a:pPr rtl="0"/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Apresentação dos padrões GOVET (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  <a:hlinkClick r:id="rId16"/>
              </a:rPr>
              <a:t>hiperligação</a:t>
            </a:r>
            <a:r>
              <a:rPr lang="pt-PT" sz="16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)</a:t>
            </a:r>
          </a:p>
          <a:p>
            <a:pPr marL="357187" lvl="1" indent="0">
              <a:buNone/>
            </a:pPr>
            <a:endParaRPr lang="de-DE" sz="1600" dirty="0"/>
          </a:p>
          <a:p>
            <a:pPr marL="0" indent="0" rtl="0">
              <a:buNone/>
            </a:pPr>
            <a:r>
              <a:rPr lang="pt-PT" sz="16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Contacto para esclarecimento de perguntas</a:t>
            </a:r>
          </a:p>
          <a:p>
            <a:pPr rtl="0"/>
            <a:r>
              <a:rPr lang="pt-PT" sz="1600" b="0" i="0" u="none" strike="noStrike">
                <a:highlight>
                  <a:srgbClr val="000000">
                    <a:alpha val="0"/>
                  </a:srgbClr>
                </a:highlight>
                <a:latin typeface="Calibri"/>
                <a:hlinkClick r:id="rId17"/>
              </a:rPr>
              <a:t>govet@bibb.de</a:t>
            </a:r>
            <a:r>
              <a:rPr lang="pt-PT" sz="16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  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1" i="0" u="none" strike="noStrike" dirty="0" err="1">
                <a:highlight>
                  <a:srgbClr val="000000">
                    <a:alpha val="0"/>
                  </a:srgbClr>
                </a:highlight>
                <a:latin typeface="Calibri"/>
              </a:rPr>
              <a:t>GOVET</a:t>
            </a:r>
            <a:r>
              <a:rPr lang="pt-PT" sz="24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400" b="1" i="0" u="none" strike="noStrike" dirty="0" err="1">
                <a:highlight>
                  <a:srgbClr val="000000">
                    <a:alpha val="0"/>
                  </a:srgbClr>
                </a:highlight>
                <a:latin typeface="Calibri"/>
              </a:rPr>
              <a:t>at</a:t>
            </a:r>
            <a:r>
              <a:rPr lang="pt-PT" sz="2400" b="1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400" b="1" i="0" u="none" strike="noStrike" dirty="0" err="1">
                <a:highlight>
                  <a:srgbClr val="000000">
                    <a:alpha val="0"/>
                  </a:srgbClr>
                </a:highlight>
                <a:latin typeface="Calibri"/>
              </a:rPr>
              <a:t>BIBB</a:t>
            </a:r>
            <a:endParaRPr lang="pt-PT" sz="2400" b="1" i="0" u="none" strike="noStrike" dirty="0">
              <a:highlight>
                <a:srgbClr val="000000">
                  <a:alpha val="0"/>
                </a:srgbClr>
              </a:highligh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Entidades empregadoras e organizações económicas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Autofit/>
          </a:bodyPr>
          <a:lstStyle/>
          <a:p>
            <a:pPr marL="0" indent="0" rtl="0">
              <a:spcAft>
                <a:spcPts val="600"/>
              </a:spcAft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Opiniões</a:t>
            </a:r>
          </a:p>
          <a:p>
            <a:pPr rtl="0">
              <a:spcAft>
                <a:spcPts val="5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 mão de obra qualificada é decisiva para a </a:t>
            </a:r>
            <a:b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produtividade e competitividade</a:t>
            </a:r>
            <a:r>
              <a:rPr lang="pt-PT" sz="22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.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</a:t>
            </a:r>
          </a:p>
          <a:p>
            <a:pPr rtl="0">
              <a:spcAft>
                <a:spcPts val="5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 formação profissional é importante para identificarmos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trabalhadores </a:t>
            </a:r>
            <a:b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qualificados e leais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."</a:t>
            </a:r>
          </a:p>
          <a:p>
            <a:pPr rtl="0">
              <a:spcAft>
                <a:spcPts val="5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"Estamos preparados para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ministrar nós próprios formação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."</a:t>
            </a:r>
          </a:p>
          <a:p>
            <a:pPr rtl="0">
              <a:spcAft>
                <a:spcPts val="5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"Queremos intervir na regulação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da formação em contexto empresarial</a:t>
            </a:r>
            <a:r>
              <a:rPr lang="pt-PT" sz="22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.</a:t>
            </a:r>
            <a:r>
              <a:rPr lang="pt-PT" sz="22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50C13A-E3FB-4317-A656-16B7FC2C9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8812" y="1375090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Entidades empregadoras e organizações económicas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rtl="0">
              <a:spcAft>
                <a:spcPts val="500"/>
              </a:spcAft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Exigências</a:t>
            </a:r>
          </a:p>
          <a:p>
            <a:pPr marL="360000" rtl="0">
              <a:spcAft>
                <a:spcPts val="5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 formação profissional deve adaptar-se às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necessidades da empresa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."</a:t>
            </a:r>
          </a:p>
          <a:p>
            <a:pPr marL="360000" rtl="0">
              <a:spcAft>
                <a:spcPts val="5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"Necessitamos de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jovens em idade de formação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para a </a:t>
            </a:r>
            <a:b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formação prática."</a:t>
            </a:r>
          </a:p>
          <a:p>
            <a:pPr marL="360000" rtl="0">
              <a:spcAft>
                <a:spcPts val="500"/>
              </a:spcAft>
            </a:pPr>
            <a:r>
              <a:rPr lang="pt-PT" sz="2200" b="0" i="0" u="none" strike="noStrike" dirty="0">
                <a:solidFill>
                  <a:srgbClr val="595959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Os subsídios de formação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devem ser significativamente inferiores </a:t>
            </a:r>
            <a:b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aos salários de trabalhadores especializados."</a:t>
            </a:r>
          </a:p>
          <a:p>
            <a:pPr marL="360000" rtl="0">
              <a:spcAft>
                <a:spcPts val="5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"As escolas profissionais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deveriam ministrar conhecimentos teóricos e </a:t>
            </a:r>
            <a:b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práticos de acordo com as nossas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necessidades." </a:t>
            </a:r>
          </a:p>
          <a:p>
            <a:endParaRPr lang="de-DE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500"/>
              </a:spcAft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4B7E12D-D9B4-4747-9455-903CD4013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8812" y="1375090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4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Entidades empregadoras e organizações económicas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Autofit/>
          </a:bodyPr>
          <a:lstStyle/>
          <a:p>
            <a:pPr marL="0" indent="0" rtl="0">
              <a:spcAft>
                <a:spcPts val="500"/>
              </a:spcAft>
              <a:buNone/>
            </a:pPr>
            <a:r>
              <a:rPr lang="pt-PT" sz="2200" b="1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Os interesses são articulados por</a:t>
            </a:r>
          </a:p>
          <a:p>
            <a:pPr rtl="0">
              <a:spcAft>
                <a:spcPts val="500"/>
              </a:spcAft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Confederações </a:t>
            </a:r>
          </a:p>
          <a:p>
            <a:pPr rtl="0">
              <a:spcAft>
                <a:spcPts val="500"/>
              </a:spcAft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Associações de entidades empregadoras </a:t>
            </a:r>
          </a:p>
          <a:p>
            <a:pPr rtl="0">
              <a:spcAft>
                <a:spcPts val="500"/>
              </a:spcAft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Associações profissionais </a:t>
            </a:r>
            <a:b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(p. ex. indústria e artesãos) </a:t>
            </a:r>
          </a:p>
          <a:p>
            <a:pPr rtl="0">
              <a:spcAft>
                <a:spcPts val="500"/>
              </a:spcAft>
            </a:pPr>
            <a:r>
              <a:rPr lang="pt-PT" sz="2200" b="0" i="0" u="none" strike="noStrike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Câmaras</a:t>
            </a:r>
          </a:p>
          <a:p>
            <a:pPr marL="0" indent="0">
              <a:spcAft>
                <a:spcPts val="500"/>
              </a:spcAft>
              <a:buNone/>
            </a:pPr>
            <a:endParaRPr lang="de-DE" sz="22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1DEB420-A6AE-4AE6-8765-DBFA9B781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721" y="1048040"/>
            <a:ext cx="1077779" cy="73928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32D28D1-706A-4A8A-B4EF-818E76CF0B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83" y="3150960"/>
            <a:ext cx="1709607" cy="9497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0F9B150-0E78-4BD1-ADB7-7698672D9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49" y="4285324"/>
            <a:ext cx="1067232" cy="106723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1EA59A5-41F8-4399-AF3D-3A3A61F00F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674" y="3279129"/>
            <a:ext cx="1544654" cy="69344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C016336-D627-4168-9CF3-369667C898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780" y="1029507"/>
            <a:ext cx="1482544" cy="99222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0B8F1DD-82C2-42FC-B0B2-D28C9DDCFB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925" y="2306357"/>
            <a:ext cx="2279649" cy="401928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C3440A6-D0E2-415E-999C-B432CD8B25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03" y="3162266"/>
            <a:ext cx="1774328" cy="79295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3618488-9E24-4243-AEBF-BDE6A2F3B4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285" y="4507712"/>
            <a:ext cx="920846" cy="792951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D4AA0E9F-1591-49F5-A77A-895ED53645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249" y="1135896"/>
            <a:ext cx="1544655" cy="475754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D59B0448-9CB4-45D7-B621-A794C3E55E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179" y="2269873"/>
            <a:ext cx="2279651" cy="41069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E43FDD4-3FCF-4749-B524-4BF3351666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671" y="4204839"/>
            <a:ext cx="2226252" cy="125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>
                <a:highlight>
                  <a:srgbClr val="000000">
                    <a:alpha val="0"/>
                  </a:srgbClr>
                </a:highlight>
                <a:latin typeface="Calibri"/>
              </a:rPr>
              <a:t>Trabalhadores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rtl="0">
              <a:spcBef>
                <a:spcPts val="500"/>
              </a:spcBef>
              <a:spcAft>
                <a:spcPts val="1000"/>
              </a:spcAft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Opiniões</a:t>
            </a:r>
          </a:p>
          <a:p>
            <a:pPr marL="360000" lvl="1" rtl="0">
              <a:spcAft>
                <a:spcPts val="10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 formação profissional é importante para o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emprego </a:t>
            </a:r>
            <a:b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 o rendimento </a:t>
            </a:r>
            <a:r>
              <a:rPr lang="pt-PT" sz="2200" b="0" i="0" u="none" strike="noStrike" dirty="0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dos trabalhadores."</a:t>
            </a:r>
          </a:p>
          <a:p>
            <a:pPr marL="360000" lvl="1" rtl="0">
              <a:spcAft>
                <a:spcPts val="10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"Objetivo da formação profissional: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obtenção de </a:t>
            </a:r>
            <a:b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competências profissionais especializadas abrangentes</a:t>
            </a:r>
            <a:r>
              <a:rPr lang="pt-PT" sz="22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.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</a:t>
            </a:r>
          </a:p>
          <a:p>
            <a:pPr marL="360000" lvl="1" rtl="0">
              <a:spcAft>
                <a:spcPts val="10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 formação profissional deve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apresentar uma qualidade elevada </a:t>
            </a:r>
            <a:b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 transmitir a prática profissional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e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competências transversais</a:t>
            </a:r>
            <a:r>
              <a:rPr lang="pt-PT" sz="22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.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</a:t>
            </a:r>
          </a:p>
          <a:p>
            <a:pPr marL="360000" lvl="1" rtl="0">
              <a:spcAft>
                <a:spcPts val="10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"Os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direitos dos formandos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da empresa devem ser protegidos."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4503" y="1395162"/>
            <a:ext cx="3882503" cy="27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8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pt-PT" sz="2400" b="0" i="0" u="none" strike="noStrike" dirty="0">
                <a:highlight>
                  <a:srgbClr val="000000">
                    <a:alpha val="0"/>
                  </a:srgbClr>
                </a:highlight>
                <a:latin typeface="Calibri"/>
              </a:rPr>
              <a:t>Trabalhadores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rtl="0">
              <a:spcBef>
                <a:spcPts val="500"/>
              </a:spcBef>
              <a:spcAft>
                <a:spcPts val="1000"/>
              </a:spcAft>
              <a:buNone/>
            </a:pPr>
            <a:r>
              <a:rPr lang="pt-PT" sz="2200" b="1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Exigências</a:t>
            </a:r>
          </a:p>
          <a:p>
            <a:pPr marL="360000" lvl="1" rtl="0">
              <a:spcAft>
                <a:spcPts val="10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"As empresas deveriam ter uma </a:t>
            </a:r>
            <a:b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oferta formativa</a:t>
            </a:r>
            <a:r>
              <a:rPr lang="pt-PT" sz="2200" b="0" i="0" u="none" strike="noStrike" dirty="0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para as gerações vindouras."</a:t>
            </a:r>
          </a:p>
          <a:p>
            <a:pPr marL="360000" lvl="1" rtl="0">
              <a:spcAft>
                <a:spcPts val="10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"As empresas não podem contratar os formandos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como </a:t>
            </a:r>
            <a:b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mão de obra</a:t>
            </a:r>
            <a:r>
              <a:rPr lang="pt-PT" sz="2200" b="0" i="0" u="none" strike="noStrike" dirty="0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barata."</a:t>
            </a:r>
          </a:p>
          <a:p>
            <a:pPr marL="360000" lvl="1" rtl="0">
              <a:spcAft>
                <a:spcPts val="10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 formação em contexto empresarial deve ser monitorizada por </a:t>
            </a:r>
            <a:b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instituições indepedentes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."</a:t>
            </a:r>
          </a:p>
          <a:p>
            <a:pPr marL="360000" lvl="1" rtl="0">
              <a:spcAft>
                <a:spcPts val="1000"/>
              </a:spcAft>
            </a:pP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"A formação profissional deveria ser </a:t>
            </a: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integrada</a:t>
            </a:r>
            <a:r>
              <a:rPr lang="pt-PT" sz="2200" b="0" i="0" u="none" strike="noStrike" dirty="0">
                <a:solidFill>
                  <a:srgbClr val="8F8F8F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 e criar </a:t>
            </a:r>
            <a:b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</a:br>
            <a:r>
              <a:rPr lang="pt-PT" sz="2200" b="0" i="0" u="none" strike="noStrike" dirty="0">
                <a:solidFill>
                  <a:srgbClr val="BF5A08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oportunidades de carreira</a:t>
            </a:r>
            <a:r>
              <a:rPr lang="pt-PT" sz="2200" b="0" i="0" u="none" strike="noStrike" dirty="0">
                <a:solidFill>
                  <a:srgbClr val="404040"/>
                </a:solidFill>
                <a:highlight>
                  <a:srgbClr val="000000">
                    <a:alpha val="0"/>
                  </a:srgbClr>
                </a:highlight>
                <a:latin typeface="Calibri"/>
              </a:rPr>
              <a:t>."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4503" y="1395162"/>
            <a:ext cx="3882503" cy="27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6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3.1.12"/>
  <p:tag name="AS_OS" val="Unix 5.4.209.116"/>
  <p:tag name="AS_RELEASE_DATE" val="2020.03.14"/>
  <p:tag name="AS_TITLE" val="Aspose.Slides for .NET Standard 2.0"/>
  <p:tag name="AS_VERSION" val="20.3"/>
</p:tagLst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Arial"/>
        <a:cs typeface="Arial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4516</Words>
  <Application>Microsoft Office PowerPoint</Application>
  <PresentationFormat>Breitbild</PresentationFormat>
  <Paragraphs>647</Paragraphs>
  <Slides>46</Slides>
  <Notes>43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46</vt:i4>
      </vt:variant>
    </vt:vector>
  </HeadingPairs>
  <TitlesOfParts>
    <vt:vector size="53" baseType="lpstr">
      <vt:lpstr>Arial</vt:lpstr>
      <vt:lpstr>Arial Narrow</vt:lpstr>
      <vt:lpstr>Calibri</vt:lpstr>
      <vt:lpstr>Wingdings</vt:lpstr>
      <vt:lpstr>Wingdings 3</vt:lpstr>
      <vt:lpstr>Office</vt:lpstr>
      <vt:lpstr>1_Office</vt:lpstr>
      <vt:lpstr> </vt:lpstr>
      <vt:lpstr>Índice</vt:lpstr>
      <vt:lpstr>PowerPoint-Präsentation</vt:lpstr>
      <vt:lpstr>Sinopse</vt:lpstr>
      <vt:lpstr>Entidades empregadoras e organizações económicas</vt:lpstr>
      <vt:lpstr>Entidades empregadoras e organizações económicas</vt:lpstr>
      <vt:lpstr>Entidades empregadoras e organizações económicas</vt:lpstr>
      <vt:lpstr>Trabalhadores</vt:lpstr>
      <vt:lpstr>Trabalhadores</vt:lpstr>
      <vt:lpstr>Trabalhadores</vt:lpstr>
      <vt:lpstr>Setor público e estado</vt:lpstr>
      <vt:lpstr>Setor público e estado</vt:lpstr>
      <vt:lpstr>Setor público e estado</vt:lpstr>
      <vt:lpstr>Resultado</vt:lpstr>
      <vt:lpstr>Resultado</vt:lpstr>
      <vt:lpstr>PowerPoint-Präsentation</vt:lpstr>
      <vt:lpstr>Sinopse</vt:lpstr>
      <vt:lpstr>Sinopse</vt:lpstr>
      <vt:lpstr>Normas orientadoras</vt:lpstr>
      <vt:lpstr>Desenvolvimento do sistema de formação profissional dual</vt:lpstr>
      <vt:lpstr>Desenvolvimento do sistema de formação profissional dual</vt:lpstr>
      <vt:lpstr>Desenvolvimento do sistema de formação profissional dual</vt:lpstr>
      <vt:lpstr>Desenvolvimento do sistema de formação profissional dual</vt:lpstr>
      <vt:lpstr>Desenvolvimento de padrões</vt:lpstr>
      <vt:lpstr>Desenvolvimento de padrões</vt:lpstr>
      <vt:lpstr>Desenvolvimento de padrões</vt:lpstr>
      <vt:lpstr>Desenvolvimento de padrões</vt:lpstr>
      <vt:lpstr>Garantia de qualidade</vt:lpstr>
      <vt:lpstr>Garantia de qualidade</vt:lpstr>
      <vt:lpstr>Garantia de qualidade</vt:lpstr>
      <vt:lpstr>Garantia de qualidade</vt:lpstr>
      <vt:lpstr>Garantia de qualidade</vt:lpstr>
      <vt:lpstr>Garantia de qualidade</vt:lpstr>
      <vt:lpstr>Garantia de qualidade</vt:lpstr>
      <vt:lpstr>Garantia de qualidade</vt:lpstr>
      <vt:lpstr>Garantia de qualidade</vt:lpstr>
      <vt:lpstr>Garantia de qualidade</vt:lpstr>
      <vt:lpstr>Examinação e certificação</vt:lpstr>
      <vt:lpstr>Monitorização da formação</vt:lpstr>
      <vt:lpstr>Examinação e certificação</vt:lpstr>
      <vt:lpstr>Examinação e certificação</vt:lpstr>
      <vt:lpstr>PowerPoint-Präsentation</vt:lpstr>
      <vt:lpstr>Resumo – Motor da formação profissional dual</vt:lpstr>
      <vt:lpstr>Resumo – Motor da formação profissional dual</vt:lpstr>
      <vt:lpstr>Outras informações (em alemão)</vt:lpstr>
      <vt:lpstr>GOVET at BIBB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Wilkes, Maria</cp:lastModifiedBy>
  <cp:revision>130</cp:revision>
  <dcterms:created xsi:type="dcterms:W3CDTF">2020-12-18T10:19:10Z</dcterms:created>
  <dcterms:modified xsi:type="dcterms:W3CDTF">2024-05-16T11:30:22Z</dcterms:modified>
</cp:coreProperties>
</file>