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4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xt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12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21" name="Textebene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22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el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Titeltext</a:t>
            </a:r>
          </a:p>
        </p:txBody>
      </p:sp>
      <p:sp>
        <p:nvSpPr>
          <p:cNvPr id="30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3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39" name="Textebene 1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0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48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>
                <a:latin typeface="+mj-lt"/>
                <a:ea typeface="+mj-ea"/>
                <a:cs typeface="+mj-cs"/>
                <a:sym typeface="Helvetica"/>
              </a:defRPr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>
                <a:latin typeface="+mj-lt"/>
                <a:ea typeface="+mj-ea"/>
                <a:cs typeface="+mj-cs"/>
                <a:sym typeface="Helvetica"/>
              </a:defRPr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>
                <a:latin typeface="+mj-lt"/>
                <a:ea typeface="+mj-ea"/>
                <a:cs typeface="+mj-cs"/>
                <a:sym typeface="Helvetica"/>
              </a:defRPr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>
                <a:latin typeface="+mj-lt"/>
                <a:ea typeface="+mj-ea"/>
                <a:cs typeface="+mj-cs"/>
                <a:sym typeface="Helvetica"/>
              </a:defRPr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9" name="Textplatzhalter 4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50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5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el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Titeltext</a:t>
            </a:r>
          </a:p>
        </p:txBody>
      </p:sp>
      <p:sp>
        <p:nvSpPr>
          <p:cNvPr id="73" name="Textebene 1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74" name="Textplatzhalter 3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el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Titeltext</a:t>
            </a:r>
          </a:p>
        </p:txBody>
      </p:sp>
      <p:sp>
        <p:nvSpPr>
          <p:cNvPr id="83" name="Bildplatzhalter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8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Titeltext</a:t>
            </a:r>
          </a:p>
        </p:txBody>
      </p:sp>
      <p:sp>
        <p:nvSpPr>
          <p:cNvPr id="3" name="Textebene 1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Pfeil nach rechts 3"/>
          <p:cNvGrpSpPr/>
          <p:nvPr/>
        </p:nvGrpSpPr>
        <p:grpSpPr>
          <a:xfrm>
            <a:off x="1541475" y="1592795"/>
            <a:ext cx="1332073" cy="792089"/>
            <a:chOff x="0" y="0"/>
            <a:chExt cx="1332071" cy="792087"/>
          </a:xfrm>
        </p:grpSpPr>
        <p:sp>
          <p:nvSpPr>
            <p:cNvPr id="94" name="Pfeil"/>
            <p:cNvSpPr/>
            <p:nvPr/>
          </p:nvSpPr>
          <p:spPr>
            <a:xfrm>
              <a:off x="0" y="0"/>
              <a:ext cx="1332072" cy="792088"/>
            </a:xfrm>
            <a:prstGeom prst="rightArrow">
              <a:avLst>
                <a:gd name="adj1" fmla="val 71335"/>
                <a:gd name="adj2" fmla="val 33785"/>
              </a:avLst>
            </a:prstGeom>
            <a:solidFill>
              <a:srgbClr val="47B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5" name="Anforderungs-analyse"/>
            <p:cNvSpPr txBox="1"/>
            <p:nvPr/>
          </p:nvSpPr>
          <p:spPr>
            <a:xfrm>
              <a:off x="45719" y="176641"/>
              <a:ext cx="1049737" cy="4388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200"/>
              </a:lvl1pPr>
            </a:lstStyle>
            <a:p>
              <a:r>
                <a:t>Anforderungs-analyse </a:t>
              </a:r>
            </a:p>
          </p:txBody>
        </p:sp>
      </p:grpSp>
      <p:grpSp>
        <p:nvGrpSpPr>
          <p:cNvPr id="99" name="Pfeil nach rechts 4"/>
          <p:cNvGrpSpPr/>
          <p:nvPr/>
        </p:nvGrpSpPr>
        <p:grpSpPr>
          <a:xfrm>
            <a:off x="2816297" y="1592795"/>
            <a:ext cx="1152129" cy="792089"/>
            <a:chOff x="0" y="0"/>
            <a:chExt cx="1152128" cy="792087"/>
          </a:xfrm>
        </p:grpSpPr>
        <p:sp>
          <p:nvSpPr>
            <p:cNvPr id="97" name="Pfeil"/>
            <p:cNvSpPr/>
            <p:nvPr/>
          </p:nvSpPr>
          <p:spPr>
            <a:xfrm>
              <a:off x="0" y="0"/>
              <a:ext cx="1152129" cy="792088"/>
            </a:xfrm>
            <a:prstGeom prst="rightArrow">
              <a:avLst>
                <a:gd name="adj1" fmla="val 71335"/>
                <a:gd name="adj2" fmla="val 33785"/>
              </a:avLst>
            </a:prstGeom>
            <a:solidFill>
              <a:srgbClr val="47B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/>
              </a:pPr>
              <a:endParaRPr/>
            </a:p>
          </p:txBody>
        </p:sp>
        <p:sp>
          <p:nvSpPr>
            <p:cNvPr id="98" name="Domänen-modell"/>
            <p:cNvSpPr txBox="1"/>
            <p:nvPr/>
          </p:nvSpPr>
          <p:spPr>
            <a:xfrm>
              <a:off x="45719" y="176641"/>
              <a:ext cx="869793" cy="4388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200"/>
              </a:lvl1pPr>
            </a:lstStyle>
            <a:p>
              <a:r>
                <a:t>Domänen-modell</a:t>
              </a:r>
            </a:p>
          </p:txBody>
        </p:sp>
      </p:grpSp>
      <p:grpSp>
        <p:nvGrpSpPr>
          <p:cNvPr id="102" name="Pfeil nach rechts 5"/>
          <p:cNvGrpSpPr/>
          <p:nvPr/>
        </p:nvGrpSpPr>
        <p:grpSpPr>
          <a:xfrm>
            <a:off x="3896416" y="1592795"/>
            <a:ext cx="1296145" cy="792089"/>
            <a:chOff x="0" y="0"/>
            <a:chExt cx="1296144" cy="792087"/>
          </a:xfrm>
        </p:grpSpPr>
        <p:sp>
          <p:nvSpPr>
            <p:cNvPr id="100" name="Pfeil"/>
            <p:cNvSpPr/>
            <p:nvPr/>
          </p:nvSpPr>
          <p:spPr>
            <a:xfrm>
              <a:off x="0" y="0"/>
              <a:ext cx="1296145" cy="792088"/>
            </a:xfrm>
            <a:prstGeom prst="rightArrow">
              <a:avLst>
                <a:gd name="adj1" fmla="val 71335"/>
                <a:gd name="adj2" fmla="val 33785"/>
              </a:avLst>
            </a:prstGeom>
            <a:solidFill>
              <a:srgbClr val="47B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/>
              </a:pPr>
              <a:endParaRPr/>
            </a:p>
          </p:txBody>
        </p:sp>
        <p:sp>
          <p:nvSpPr>
            <p:cNvPr id="101" name="Kompetenz-modell"/>
            <p:cNvSpPr txBox="1"/>
            <p:nvPr/>
          </p:nvSpPr>
          <p:spPr>
            <a:xfrm>
              <a:off x="45720" y="176641"/>
              <a:ext cx="1013807" cy="4388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200"/>
              </a:lvl1pPr>
            </a:lstStyle>
            <a:p>
              <a:r>
                <a:t>Kompetenz-modell</a:t>
              </a:r>
            </a:p>
          </p:txBody>
        </p:sp>
      </p:grpSp>
      <p:grpSp>
        <p:nvGrpSpPr>
          <p:cNvPr id="105" name="Pfeil nach rechts 6"/>
          <p:cNvGrpSpPr/>
          <p:nvPr/>
        </p:nvGrpSpPr>
        <p:grpSpPr>
          <a:xfrm>
            <a:off x="5120552" y="1592795"/>
            <a:ext cx="1008113" cy="792089"/>
            <a:chOff x="0" y="0"/>
            <a:chExt cx="1008112" cy="792087"/>
          </a:xfrm>
        </p:grpSpPr>
        <p:sp>
          <p:nvSpPr>
            <p:cNvPr id="103" name="Pfeil"/>
            <p:cNvSpPr/>
            <p:nvPr/>
          </p:nvSpPr>
          <p:spPr>
            <a:xfrm>
              <a:off x="0" y="0"/>
              <a:ext cx="1008113" cy="792088"/>
            </a:xfrm>
            <a:prstGeom prst="rightArrow">
              <a:avLst>
                <a:gd name="adj1" fmla="val 71335"/>
                <a:gd name="adj2" fmla="val 33785"/>
              </a:avLst>
            </a:prstGeom>
            <a:solidFill>
              <a:srgbClr val="47B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/>
              </a:pPr>
              <a:endParaRPr/>
            </a:p>
          </p:txBody>
        </p:sp>
        <p:sp>
          <p:nvSpPr>
            <p:cNvPr id="104" name="Test-modell"/>
            <p:cNvSpPr txBox="1"/>
            <p:nvPr/>
          </p:nvSpPr>
          <p:spPr>
            <a:xfrm>
              <a:off x="45719" y="176641"/>
              <a:ext cx="725777" cy="4388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200"/>
              </a:lvl1pPr>
            </a:lstStyle>
            <a:p>
              <a:r>
                <a:t>Test-modell</a:t>
              </a:r>
            </a:p>
          </p:txBody>
        </p:sp>
      </p:grpSp>
      <p:grpSp>
        <p:nvGrpSpPr>
          <p:cNvPr id="108" name="Pfeil nach rechts 7"/>
          <p:cNvGrpSpPr/>
          <p:nvPr/>
        </p:nvGrpSpPr>
        <p:grpSpPr>
          <a:xfrm>
            <a:off x="6056657" y="1592795"/>
            <a:ext cx="1152129" cy="792089"/>
            <a:chOff x="0" y="0"/>
            <a:chExt cx="1152128" cy="792087"/>
          </a:xfrm>
        </p:grpSpPr>
        <p:sp>
          <p:nvSpPr>
            <p:cNvPr id="106" name="Pfeil"/>
            <p:cNvSpPr/>
            <p:nvPr/>
          </p:nvSpPr>
          <p:spPr>
            <a:xfrm>
              <a:off x="0" y="0"/>
              <a:ext cx="1152129" cy="792088"/>
            </a:xfrm>
            <a:prstGeom prst="rightArrow">
              <a:avLst>
                <a:gd name="adj1" fmla="val 71335"/>
                <a:gd name="adj2" fmla="val 33785"/>
              </a:avLst>
            </a:prstGeom>
            <a:solidFill>
              <a:srgbClr val="47B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7" name="Validierung"/>
            <p:cNvSpPr txBox="1"/>
            <p:nvPr/>
          </p:nvSpPr>
          <p:spPr>
            <a:xfrm>
              <a:off x="45719" y="271891"/>
              <a:ext cx="869793" cy="2483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200"/>
              </a:lvl1pPr>
            </a:lstStyle>
            <a:p>
              <a:r>
                <a:t>Validierung</a:t>
              </a:r>
            </a:p>
          </p:txBody>
        </p:sp>
      </p:grpSp>
      <p:grpSp>
        <p:nvGrpSpPr>
          <p:cNvPr id="111" name="Rechteck 8"/>
          <p:cNvGrpSpPr/>
          <p:nvPr/>
        </p:nvGrpSpPr>
        <p:grpSpPr>
          <a:xfrm>
            <a:off x="7208784" y="1736812"/>
            <a:ext cx="702587" cy="504057"/>
            <a:chOff x="0" y="0"/>
            <a:chExt cx="702585" cy="504056"/>
          </a:xfrm>
        </p:grpSpPr>
        <p:sp>
          <p:nvSpPr>
            <p:cNvPr id="109" name="Rechteck"/>
            <p:cNvSpPr/>
            <p:nvPr/>
          </p:nvSpPr>
          <p:spPr>
            <a:xfrm>
              <a:off x="0" y="-1"/>
              <a:ext cx="702586" cy="504058"/>
            </a:xfrm>
            <a:prstGeom prst="rect">
              <a:avLst/>
            </a:prstGeom>
            <a:solidFill>
              <a:srgbClr val="FF99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 b="1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110" name="TEST"/>
            <p:cNvSpPr txBox="1"/>
            <p:nvPr/>
          </p:nvSpPr>
          <p:spPr>
            <a:xfrm>
              <a:off x="45720" y="127875"/>
              <a:ext cx="611146" cy="2483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200" b="1">
                  <a:latin typeface="+mj-lt"/>
                  <a:ea typeface="+mj-ea"/>
                  <a:cs typeface="+mj-cs"/>
                  <a:sym typeface="Helvetica"/>
                </a:defRPr>
              </a:lvl1pPr>
            </a:lstStyle>
            <a:p>
              <a:r>
                <a:t>TEST</a:t>
              </a:r>
            </a:p>
          </p:txBody>
        </p:sp>
      </p:grpSp>
      <p:grpSp>
        <p:nvGrpSpPr>
          <p:cNvPr id="114" name="Legende mit Pfeil nach oben 9"/>
          <p:cNvGrpSpPr/>
          <p:nvPr/>
        </p:nvGrpSpPr>
        <p:grpSpPr>
          <a:xfrm>
            <a:off x="1520153" y="2312876"/>
            <a:ext cx="1008113" cy="2016225"/>
            <a:chOff x="0" y="0"/>
            <a:chExt cx="1008112" cy="2016224"/>
          </a:xfrm>
        </p:grpSpPr>
        <p:sp>
          <p:nvSpPr>
            <p:cNvPr id="112" name="Form"/>
            <p:cNvSpPr/>
            <p:nvPr/>
          </p:nvSpPr>
          <p:spPr>
            <a:xfrm>
              <a:off x="-1" y="-1"/>
              <a:ext cx="1008114" cy="2016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749"/>
                  </a:moveTo>
                  <a:lnTo>
                    <a:pt x="10058" y="2749"/>
                  </a:lnTo>
                  <a:lnTo>
                    <a:pt x="10058" y="1809"/>
                  </a:lnTo>
                  <a:lnTo>
                    <a:pt x="9111" y="1809"/>
                  </a:lnTo>
                  <a:lnTo>
                    <a:pt x="10800" y="0"/>
                  </a:lnTo>
                  <a:lnTo>
                    <a:pt x="12489" y="1809"/>
                  </a:lnTo>
                  <a:lnTo>
                    <a:pt x="11542" y="1809"/>
                  </a:lnTo>
                  <a:lnTo>
                    <a:pt x="11542" y="2749"/>
                  </a:lnTo>
                  <a:lnTo>
                    <a:pt x="21600" y="2749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206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3" name="Interviews  und Workshops mit Vertretern/ Vertreterinnen der Praxis und weiterer Experten/ Expertinnen"/>
            <p:cNvSpPr txBox="1"/>
            <p:nvPr/>
          </p:nvSpPr>
          <p:spPr>
            <a:xfrm>
              <a:off x="45719" y="404904"/>
              <a:ext cx="916674" cy="1463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000">
                  <a:solidFill>
                    <a:srgbClr val="FFFFFF"/>
                  </a:solidFill>
                </a:defRPr>
              </a:lvl1pPr>
            </a:lstStyle>
            <a:p>
              <a:r>
                <a:t>Interviews  und Workshops mit Vertretern/ Vertreterinnen der Praxis und weiterer Experten/ Expertinnen</a:t>
              </a:r>
            </a:p>
          </p:txBody>
        </p:sp>
      </p:grpSp>
      <p:grpSp>
        <p:nvGrpSpPr>
          <p:cNvPr id="117" name="Legende mit Pfeil nach oben 10"/>
          <p:cNvGrpSpPr/>
          <p:nvPr/>
        </p:nvGrpSpPr>
        <p:grpSpPr>
          <a:xfrm>
            <a:off x="3680393" y="2312876"/>
            <a:ext cx="1080121" cy="2016225"/>
            <a:chOff x="0" y="0"/>
            <a:chExt cx="1080120" cy="2016224"/>
          </a:xfrm>
        </p:grpSpPr>
        <p:sp>
          <p:nvSpPr>
            <p:cNvPr id="115" name="Form"/>
            <p:cNvSpPr/>
            <p:nvPr/>
          </p:nvSpPr>
          <p:spPr>
            <a:xfrm>
              <a:off x="-1" y="-1"/>
              <a:ext cx="1080122" cy="2016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633"/>
                  </a:moveTo>
                  <a:lnTo>
                    <a:pt x="10058" y="2633"/>
                  </a:lnTo>
                  <a:lnTo>
                    <a:pt x="10058" y="1939"/>
                  </a:lnTo>
                  <a:lnTo>
                    <a:pt x="9111" y="1939"/>
                  </a:lnTo>
                  <a:lnTo>
                    <a:pt x="10800" y="0"/>
                  </a:lnTo>
                  <a:lnTo>
                    <a:pt x="12489" y="1939"/>
                  </a:lnTo>
                  <a:lnTo>
                    <a:pt x="11542" y="1939"/>
                  </a:lnTo>
                  <a:lnTo>
                    <a:pt x="11542" y="2633"/>
                  </a:lnTo>
                  <a:lnTo>
                    <a:pt x="21600" y="2633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206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6" name="Einschätzungen der Kompetenz-dimensionen durch Vertreter/ Vertreterinnen der Praxis und weiterer Experten/ Expertinnen"/>
            <p:cNvSpPr txBox="1"/>
            <p:nvPr/>
          </p:nvSpPr>
          <p:spPr>
            <a:xfrm>
              <a:off x="45719" y="323260"/>
              <a:ext cx="988682" cy="1615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000">
                  <a:solidFill>
                    <a:srgbClr val="FFFFFF"/>
                  </a:solidFill>
                </a:defRPr>
              </a:lvl1pPr>
            </a:lstStyle>
            <a:p>
              <a:r>
                <a:t>Einschätzungen der Kompetenz-dimensionen durch Vertreter/ Vertreterinnen der Praxis und weiterer Experten/ Expertinnen</a:t>
              </a:r>
            </a:p>
          </p:txBody>
        </p:sp>
      </p:grpSp>
      <p:grpSp>
        <p:nvGrpSpPr>
          <p:cNvPr id="120" name="Legende mit Pfeil nach oben 11"/>
          <p:cNvGrpSpPr/>
          <p:nvPr/>
        </p:nvGrpSpPr>
        <p:grpSpPr>
          <a:xfrm>
            <a:off x="2600273" y="2312876"/>
            <a:ext cx="1008113" cy="2016225"/>
            <a:chOff x="0" y="0"/>
            <a:chExt cx="1008112" cy="2016224"/>
          </a:xfrm>
        </p:grpSpPr>
        <p:sp>
          <p:nvSpPr>
            <p:cNvPr id="118" name="Form"/>
            <p:cNvSpPr/>
            <p:nvPr/>
          </p:nvSpPr>
          <p:spPr>
            <a:xfrm>
              <a:off x="-1" y="-1"/>
              <a:ext cx="1008114" cy="2016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770"/>
                  </a:moveTo>
                  <a:lnTo>
                    <a:pt x="10058" y="2770"/>
                  </a:lnTo>
                  <a:lnTo>
                    <a:pt x="10058" y="1809"/>
                  </a:lnTo>
                  <a:lnTo>
                    <a:pt x="9111" y="1809"/>
                  </a:lnTo>
                  <a:lnTo>
                    <a:pt x="10800" y="0"/>
                  </a:lnTo>
                  <a:lnTo>
                    <a:pt x="12489" y="1809"/>
                  </a:lnTo>
                  <a:lnTo>
                    <a:pt x="11542" y="1809"/>
                  </a:lnTo>
                  <a:lnTo>
                    <a:pt x="11542" y="2770"/>
                  </a:lnTo>
                  <a:lnTo>
                    <a:pt x="21600" y="277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206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9" name="Bewertung der Realitätstreue durch Vertreter/ Vertreterinnen der Praxis und weiterer Experten/ Expertinnen"/>
            <p:cNvSpPr txBox="1"/>
            <p:nvPr/>
          </p:nvSpPr>
          <p:spPr>
            <a:xfrm>
              <a:off x="45719" y="329652"/>
              <a:ext cx="916674" cy="1615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000">
                  <a:solidFill>
                    <a:srgbClr val="FFFFFF"/>
                  </a:solidFill>
                </a:defRPr>
              </a:lvl1pPr>
            </a:lstStyle>
            <a:p>
              <a:r>
                <a:t>Bewertung der Realitätstreue durch Vertreter/ Vertreterinnen der Praxis und weiterer Experten/ Expertinnen</a:t>
              </a:r>
            </a:p>
          </p:txBody>
        </p:sp>
      </p:grpSp>
      <p:grpSp>
        <p:nvGrpSpPr>
          <p:cNvPr id="123" name="Legende mit Pfeil nach oben 12"/>
          <p:cNvGrpSpPr/>
          <p:nvPr/>
        </p:nvGrpSpPr>
        <p:grpSpPr>
          <a:xfrm>
            <a:off x="4832520" y="2312876"/>
            <a:ext cx="1152129" cy="2016225"/>
            <a:chOff x="0" y="0"/>
            <a:chExt cx="1152128" cy="2016224"/>
          </a:xfrm>
        </p:grpSpPr>
        <p:sp>
          <p:nvSpPr>
            <p:cNvPr id="121" name="Form"/>
            <p:cNvSpPr/>
            <p:nvPr/>
          </p:nvSpPr>
          <p:spPr>
            <a:xfrm>
              <a:off x="-1" y="-1"/>
              <a:ext cx="1152130" cy="2016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770"/>
                  </a:moveTo>
                  <a:lnTo>
                    <a:pt x="10058" y="2770"/>
                  </a:lnTo>
                  <a:lnTo>
                    <a:pt x="10058" y="2068"/>
                  </a:lnTo>
                  <a:lnTo>
                    <a:pt x="9111" y="2068"/>
                  </a:lnTo>
                  <a:lnTo>
                    <a:pt x="10800" y="0"/>
                  </a:lnTo>
                  <a:lnTo>
                    <a:pt x="12489" y="2068"/>
                  </a:lnTo>
                  <a:lnTo>
                    <a:pt x="11542" y="2068"/>
                  </a:lnTo>
                  <a:lnTo>
                    <a:pt x="11542" y="2770"/>
                  </a:lnTo>
                  <a:lnTo>
                    <a:pt x="21600" y="277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206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2" name="Bewertung der Qualität der Testaufgaben durch Vertreter/ Vertreterinnen der Praxis und weiterer Experten/ Expertinnen"/>
            <p:cNvSpPr txBox="1"/>
            <p:nvPr/>
          </p:nvSpPr>
          <p:spPr>
            <a:xfrm>
              <a:off x="45719" y="405852"/>
              <a:ext cx="1060690" cy="1463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000">
                  <a:solidFill>
                    <a:srgbClr val="FFFFFF"/>
                  </a:solidFill>
                </a:defRPr>
              </a:lvl1pPr>
            </a:lstStyle>
            <a:p>
              <a:r>
                <a:t>Bewertung der Qualität der Testaufgaben durch Vertreter/ Vertreterinnen der Praxis und weiterer Experten/ Expertinnen</a:t>
              </a:r>
            </a:p>
          </p:txBody>
        </p:sp>
      </p:grpSp>
      <p:grpSp>
        <p:nvGrpSpPr>
          <p:cNvPr id="126" name="Legende mit Pfeil nach oben 13"/>
          <p:cNvGrpSpPr/>
          <p:nvPr/>
        </p:nvGrpSpPr>
        <p:grpSpPr>
          <a:xfrm>
            <a:off x="6056657" y="2312876"/>
            <a:ext cx="1152129" cy="2016225"/>
            <a:chOff x="0" y="0"/>
            <a:chExt cx="1152128" cy="2016224"/>
          </a:xfrm>
        </p:grpSpPr>
        <p:sp>
          <p:nvSpPr>
            <p:cNvPr id="124" name="Form"/>
            <p:cNvSpPr/>
            <p:nvPr/>
          </p:nvSpPr>
          <p:spPr>
            <a:xfrm>
              <a:off x="-1" y="-1"/>
              <a:ext cx="1152130" cy="2016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770"/>
                  </a:moveTo>
                  <a:lnTo>
                    <a:pt x="10058" y="2770"/>
                  </a:lnTo>
                  <a:lnTo>
                    <a:pt x="10058" y="2068"/>
                  </a:lnTo>
                  <a:lnTo>
                    <a:pt x="9111" y="2068"/>
                  </a:lnTo>
                  <a:lnTo>
                    <a:pt x="10800" y="0"/>
                  </a:lnTo>
                  <a:lnTo>
                    <a:pt x="12489" y="2068"/>
                  </a:lnTo>
                  <a:lnTo>
                    <a:pt x="11542" y="2068"/>
                  </a:lnTo>
                  <a:lnTo>
                    <a:pt x="11542" y="2770"/>
                  </a:lnTo>
                  <a:lnTo>
                    <a:pt x="21600" y="277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206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5" name="Bewertung der Qualität des Instruments durch Vertreter/ Vertreterinnen der Praxis und weiterer Experten/ Expertinnen"/>
            <p:cNvSpPr txBox="1"/>
            <p:nvPr/>
          </p:nvSpPr>
          <p:spPr>
            <a:xfrm>
              <a:off x="45719" y="405852"/>
              <a:ext cx="1060690" cy="1463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000">
                  <a:solidFill>
                    <a:srgbClr val="FFFFFF"/>
                  </a:solidFill>
                </a:defRPr>
              </a:lvl1pPr>
            </a:lstStyle>
            <a:p>
              <a:r>
                <a:t>Bewertung der Qualität des Instruments durch Vertreter/ Vertreterinnen der Praxis und weiterer Experten/ Expertinnen</a:t>
              </a:r>
            </a:p>
          </p:txBody>
        </p:sp>
      </p:grpSp>
      <p:grpSp>
        <p:nvGrpSpPr>
          <p:cNvPr id="129" name="Eingekerbter Pfeil nach rechts 14"/>
          <p:cNvGrpSpPr/>
          <p:nvPr/>
        </p:nvGrpSpPr>
        <p:grpSpPr>
          <a:xfrm>
            <a:off x="1520153" y="4257092"/>
            <a:ext cx="7453336" cy="1080121"/>
            <a:chOff x="0" y="0"/>
            <a:chExt cx="7453335" cy="1080120"/>
          </a:xfrm>
        </p:grpSpPr>
        <p:sp>
          <p:nvSpPr>
            <p:cNvPr id="127" name="Form"/>
            <p:cNvSpPr/>
            <p:nvPr/>
          </p:nvSpPr>
          <p:spPr>
            <a:xfrm>
              <a:off x="0" y="-1"/>
              <a:ext cx="7453336" cy="1080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622"/>
                  </a:moveTo>
                  <a:lnTo>
                    <a:pt x="19336" y="3622"/>
                  </a:lnTo>
                  <a:lnTo>
                    <a:pt x="19336" y="0"/>
                  </a:lnTo>
                  <a:lnTo>
                    <a:pt x="21600" y="10800"/>
                  </a:lnTo>
                  <a:lnTo>
                    <a:pt x="19336" y="21600"/>
                  </a:lnTo>
                  <a:lnTo>
                    <a:pt x="19336" y="17978"/>
                  </a:lnTo>
                  <a:lnTo>
                    <a:pt x="0" y="17978"/>
                  </a:lnTo>
                  <a:lnTo>
                    <a:pt x="1505" y="10800"/>
                  </a:lnTo>
                  <a:close/>
                </a:path>
              </a:pathLst>
            </a:custGeom>
            <a:solidFill>
              <a:srgbClr val="BFBFB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300"/>
              </a:pPr>
              <a:endParaRPr/>
            </a:p>
          </p:txBody>
        </p:sp>
        <p:sp>
          <p:nvSpPr>
            <p:cNvPr id="128" name="Transfer…"/>
            <p:cNvSpPr txBox="1"/>
            <p:nvPr/>
          </p:nvSpPr>
          <p:spPr>
            <a:xfrm>
              <a:off x="565019" y="207759"/>
              <a:ext cx="6323298" cy="66460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300" b="1">
                  <a:latin typeface="+mj-lt"/>
                  <a:ea typeface="+mj-ea"/>
                  <a:cs typeface="+mj-cs"/>
                  <a:sym typeface="Helvetica"/>
                </a:defRPr>
              </a:pPr>
              <a:r>
                <a:t>Transfer</a:t>
              </a:r>
            </a:p>
            <a:p>
              <a:pPr algn="ctr">
                <a:defRPr sz="1300"/>
              </a:pPr>
              <a:r>
                <a:t>Ausloten von Anwendungs- und Transfermöglichkeiten, z. B. in Ausbildungsordnungen, in Lernstandskontrollen/Prüfungen, in der Fortbildung, in anderen Berufsfeldern, etc.</a:t>
              </a:r>
            </a:p>
          </p:txBody>
        </p:sp>
      </p:grpSp>
      <p:sp>
        <p:nvSpPr>
          <p:cNvPr id="130" name="Gerade Verbindung mit Pfeil 15"/>
          <p:cNvSpPr/>
          <p:nvPr/>
        </p:nvSpPr>
        <p:spPr>
          <a:xfrm flipV="1">
            <a:off x="7965377" y="1520787"/>
            <a:ext cx="1026115" cy="504057"/>
          </a:xfrm>
          <a:prstGeom prst="line">
            <a:avLst/>
          </a:prstGeom>
          <a:ln w="177800">
            <a:solidFill>
              <a:srgbClr val="A6A6A6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1" name="Gerade Verbindung mit Pfeil 16"/>
          <p:cNvSpPr/>
          <p:nvPr/>
        </p:nvSpPr>
        <p:spPr>
          <a:xfrm flipV="1">
            <a:off x="7911371" y="2024253"/>
            <a:ext cx="1080121" cy="591"/>
          </a:xfrm>
          <a:prstGeom prst="line">
            <a:avLst/>
          </a:prstGeom>
          <a:ln w="177800">
            <a:solidFill>
              <a:srgbClr val="A6A6A6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2" name="Gerade Verbindung mit Pfeil 17"/>
          <p:cNvSpPr/>
          <p:nvPr/>
        </p:nvSpPr>
        <p:spPr>
          <a:xfrm>
            <a:off x="7983379" y="2024844"/>
            <a:ext cx="1008113" cy="504057"/>
          </a:xfrm>
          <a:prstGeom prst="line">
            <a:avLst/>
          </a:prstGeom>
          <a:ln w="177800">
            <a:solidFill>
              <a:srgbClr val="A6A6A6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3" name="Textfeld 21"/>
          <p:cNvSpPr txBox="1"/>
          <p:nvPr/>
        </p:nvSpPr>
        <p:spPr>
          <a:xfrm>
            <a:off x="8011096" y="1876471"/>
            <a:ext cx="781921" cy="2923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1300" b="1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dirty="0"/>
              <a:t>Transfer</a:t>
            </a:r>
          </a:p>
        </p:txBody>
      </p:sp>
      <p:sp>
        <p:nvSpPr>
          <p:cNvPr id="134" name="Textfeld 1"/>
          <p:cNvSpPr txBox="1"/>
          <p:nvPr/>
        </p:nvSpPr>
        <p:spPr>
          <a:xfrm>
            <a:off x="1017319" y="5589239"/>
            <a:ext cx="7541410" cy="264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Quelle: Bundesinstitut für Berufsbildung, Projekt CoSMed</a:t>
            </a:r>
          </a:p>
        </p:txBody>
      </p:sp>
      <p:sp>
        <p:nvSpPr>
          <p:cNvPr id="135" name="Textfeld 2"/>
          <p:cNvSpPr txBox="1"/>
          <p:nvPr/>
        </p:nvSpPr>
        <p:spPr>
          <a:xfrm>
            <a:off x="1017320" y="692695"/>
            <a:ext cx="6605304" cy="4420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12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Schaubild C2.1.1-1: Schematischer Ablauf der Entwicklung von Kompetenzmodellen und Instrumenten zur Kompetenzmessung in der beruflichen Bildung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Larissa-Design">
  <a:themeElements>
    <a:clrScheme name="Larissa-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Larissa-Desig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Larissa-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-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Larissa-Desig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Larissa-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Office PowerPoint</Application>
  <PresentationFormat>Bildschirmpräsentation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</vt:lpstr>
      <vt:lpstr>Larissa-Design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cp:lastModifiedBy>Friedrich, Michael</cp:lastModifiedBy>
  <cp:revision>1</cp:revision>
  <dcterms:modified xsi:type="dcterms:W3CDTF">2020-09-25T14:00:48Z</dcterms:modified>
</cp:coreProperties>
</file>